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6"/>
  </p:notesMasterIdLst>
  <p:sldIdLst>
    <p:sldId id="289" r:id="rId2"/>
    <p:sldId id="266" r:id="rId3"/>
    <p:sldId id="301" r:id="rId4"/>
    <p:sldId id="303" r:id="rId5"/>
    <p:sldId id="304" r:id="rId6"/>
    <p:sldId id="305" r:id="rId7"/>
    <p:sldId id="307" r:id="rId8"/>
    <p:sldId id="308" r:id="rId9"/>
    <p:sldId id="309" r:id="rId10"/>
    <p:sldId id="310" r:id="rId11"/>
    <p:sldId id="415" r:id="rId12"/>
    <p:sldId id="361" r:id="rId13"/>
    <p:sldId id="416" r:id="rId14"/>
    <p:sldId id="417" r:id="rId15"/>
    <p:sldId id="420" r:id="rId16"/>
    <p:sldId id="421" r:id="rId17"/>
    <p:sldId id="506" r:id="rId18"/>
    <p:sldId id="507" r:id="rId19"/>
    <p:sldId id="508" r:id="rId20"/>
    <p:sldId id="425" r:id="rId21"/>
    <p:sldId id="419" r:id="rId22"/>
    <p:sldId id="428" r:id="rId23"/>
    <p:sldId id="509" r:id="rId24"/>
    <p:sldId id="561" r:id="rId25"/>
    <p:sldId id="437" r:id="rId26"/>
    <p:sldId id="510" r:id="rId27"/>
    <p:sldId id="511" r:id="rId28"/>
    <p:sldId id="512" r:id="rId29"/>
    <p:sldId id="513" r:id="rId30"/>
    <p:sldId id="438" r:id="rId31"/>
    <p:sldId id="439" r:id="rId32"/>
    <p:sldId id="440" r:id="rId33"/>
    <p:sldId id="441" r:id="rId34"/>
    <p:sldId id="442" r:id="rId35"/>
    <p:sldId id="443" r:id="rId36"/>
    <p:sldId id="444" r:id="rId37"/>
    <p:sldId id="445" r:id="rId38"/>
    <p:sldId id="446" r:id="rId39"/>
    <p:sldId id="447" r:id="rId40"/>
    <p:sldId id="448" r:id="rId41"/>
    <p:sldId id="514" r:id="rId42"/>
    <p:sldId id="515" r:id="rId43"/>
    <p:sldId id="516" r:id="rId44"/>
    <p:sldId id="517" r:id="rId45"/>
    <p:sldId id="518" r:id="rId46"/>
    <p:sldId id="562" r:id="rId47"/>
    <p:sldId id="451" r:id="rId48"/>
    <p:sldId id="454" r:id="rId49"/>
    <p:sldId id="455" r:id="rId50"/>
    <p:sldId id="457" r:id="rId51"/>
    <p:sldId id="567" r:id="rId52"/>
    <p:sldId id="458" r:id="rId53"/>
    <p:sldId id="519" r:id="rId54"/>
    <p:sldId id="563" r:id="rId55"/>
    <p:sldId id="480" r:id="rId56"/>
    <p:sldId id="481" r:id="rId57"/>
    <p:sldId id="483" r:id="rId58"/>
    <p:sldId id="545" r:id="rId59"/>
    <p:sldId id="546" r:id="rId60"/>
    <p:sldId id="547" r:id="rId61"/>
    <p:sldId id="548" r:id="rId62"/>
    <p:sldId id="549" r:id="rId63"/>
    <p:sldId id="550" r:id="rId64"/>
    <p:sldId id="551" r:id="rId65"/>
    <p:sldId id="552" r:id="rId66"/>
    <p:sldId id="484" r:id="rId67"/>
    <p:sldId id="485" r:id="rId68"/>
    <p:sldId id="521" r:id="rId69"/>
    <p:sldId id="500" r:id="rId70"/>
    <p:sldId id="522" r:id="rId71"/>
    <p:sldId id="523" r:id="rId72"/>
    <p:sldId id="564" r:id="rId73"/>
    <p:sldId id="524" r:id="rId74"/>
    <p:sldId id="525" r:id="rId75"/>
    <p:sldId id="526" r:id="rId76"/>
    <p:sldId id="527" r:id="rId77"/>
    <p:sldId id="528" r:id="rId78"/>
    <p:sldId id="530" r:id="rId79"/>
    <p:sldId id="532" r:id="rId80"/>
    <p:sldId id="565" r:id="rId81"/>
    <p:sldId id="533" r:id="rId82"/>
    <p:sldId id="534" r:id="rId83"/>
    <p:sldId id="535" r:id="rId84"/>
    <p:sldId id="536" r:id="rId85"/>
    <p:sldId id="537" r:id="rId86"/>
    <p:sldId id="538" r:id="rId87"/>
    <p:sldId id="539" r:id="rId88"/>
    <p:sldId id="566" r:id="rId89"/>
    <p:sldId id="540" r:id="rId90"/>
    <p:sldId id="541" r:id="rId91"/>
    <p:sldId id="542" r:id="rId92"/>
    <p:sldId id="543" r:id="rId93"/>
    <p:sldId id="544" r:id="rId94"/>
    <p:sldId id="553" r:id="rId95"/>
    <p:sldId id="554" r:id="rId96"/>
    <p:sldId id="556" r:id="rId97"/>
    <p:sldId id="555" r:id="rId98"/>
    <p:sldId id="557" r:id="rId99"/>
    <p:sldId id="558" r:id="rId100"/>
    <p:sldId id="559" r:id="rId101"/>
    <p:sldId id="560" r:id="rId102"/>
    <p:sldId id="569" r:id="rId103"/>
    <p:sldId id="570" r:id="rId104"/>
    <p:sldId id="571" r:id="rId105"/>
    <p:sldId id="572" r:id="rId106"/>
    <p:sldId id="573" r:id="rId107"/>
    <p:sldId id="574" r:id="rId108"/>
    <p:sldId id="575" r:id="rId109"/>
    <p:sldId id="576" r:id="rId110"/>
    <p:sldId id="577" r:id="rId111"/>
    <p:sldId id="578" r:id="rId112"/>
    <p:sldId id="579" r:id="rId113"/>
    <p:sldId id="580" r:id="rId114"/>
    <p:sldId id="581" r:id="rId115"/>
    <p:sldId id="582" r:id="rId116"/>
    <p:sldId id="583" r:id="rId117"/>
    <p:sldId id="584" r:id="rId118"/>
    <p:sldId id="585" r:id="rId119"/>
    <p:sldId id="590" r:id="rId120"/>
    <p:sldId id="591" r:id="rId121"/>
    <p:sldId id="592" r:id="rId122"/>
    <p:sldId id="593" r:id="rId123"/>
    <p:sldId id="594" r:id="rId124"/>
    <p:sldId id="595" r:id="rId125"/>
    <p:sldId id="596" r:id="rId126"/>
    <p:sldId id="597" r:id="rId127"/>
    <p:sldId id="598" r:id="rId128"/>
    <p:sldId id="599" r:id="rId129"/>
    <p:sldId id="600" r:id="rId130"/>
    <p:sldId id="601" r:id="rId131"/>
    <p:sldId id="602" r:id="rId132"/>
    <p:sldId id="603" r:id="rId133"/>
    <p:sldId id="604" r:id="rId134"/>
    <p:sldId id="605" r:id="rId135"/>
    <p:sldId id="606" r:id="rId136"/>
    <p:sldId id="607" r:id="rId137"/>
    <p:sldId id="608" r:id="rId138"/>
    <p:sldId id="609" r:id="rId139"/>
    <p:sldId id="610" r:id="rId140"/>
    <p:sldId id="611" r:id="rId141"/>
    <p:sldId id="612" r:id="rId142"/>
    <p:sldId id="613" r:id="rId143"/>
    <p:sldId id="614" r:id="rId144"/>
    <p:sldId id="615" r:id="rId145"/>
    <p:sldId id="586" r:id="rId146"/>
    <p:sldId id="587" r:id="rId147"/>
    <p:sldId id="589" r:id="rId148"/>
    <p:sldId id="616" r:id="rId149"/>
    <p:sldId id="617" r:id="rId150"/>
    <p:sldId id="618" r:id="rId151"/>
    <p:sldId id="619" r:id="rId152"/>
    <p:sldId id="620" r:id="rId153"/>
    <p:sldId id="621" r:id="rId154"/>
    <p:sldId id="622" r:id="rId155"/>
    <p:sldId id="623" r:id="rId156"/>
    <p:sldId id="624" r:id="rId157"/>
    <p:sldId id="625" r:id="rId158"/>
    <p:sldId id="626" r:id="rId159"/>
    <p:sldId id="627" r:id="rId160"/>
    <p:sldId id="628" r:id="rId161"/>
    <p:sldId id="629" r:id="rId162"/>
    <p:sldId id="630" r:id="rId163"/>
    <p:sldId id="631" r:id="rId164"/>
    <p:sldId id="632" r:id="rId165"/>
    <p:sldId id="634" r:id="rId166"/>
    <p:sldId id="635" r:id="rId167"/>
    <p:sldId id="636" r:id="rId168"/>
    <p:sldId id="637" r:id="rId169"/>
    <p:sldId id="638" r:id="rId170"/>
    <p:sldId id="639" r:id="rId171"/>
    <p:sldId id="640" r:id="rId172"/>
    <p:sldId id="641" r:id="rId173"/>
    <p:sldId id="642" r:id="rId174"/>
    <p:sldId id="643" r:id="rId175"/>
    <p:sldId id="644" r:id="rId176"/>
    <p:sldId id="645" r:id="rId177"/>
    <p:sldId id="646" r:id="rId178"/>
    <p:sldId id="647" r:id="rId179"/>
    <p:sldId id="648" r:id="rId180"/>
    <p:sldId id="649" r:id="rId181"/>
    <p:sldId id="650" r:id="rId182"/>
    <p:sldId id="651" r:id="rId183"/>
    <p:sldId id="652" r:id="rId184"/>
    <p:sldId id="653" r:id="rId185"/>
    <p:sldId id="654" r:id="rId186"/>
    <p:sldId id="655" r:id="rId187"/>
    <p:sldId id="656" r:id="rId188"/>
    <p:sldId id="657" r:id="rId189"/>
    <p:sldId id="658" r:id="rId190"/>
    <p:sldId id="659" r:id="rId191"/>
    <p:sldId id="660" r:id="rId192"/>
    <p:sldId id="661" r:id="rId193"/>
    <p:sldId id="662" r:id="rId194"/>
    <p:sldId id="663" r:id="rId195"/>
    <p:sldId id="664" r:id="rId196"/>
    <p:sldId id="665" r:id="rId197"/>
    <p:sldId id="666" r:id="rId198"/>
    <p:sldId id="667" r:id="rId199"/>
    <p:sldId id="668" r:id="rId200"/>
    <p:sldId id="669" r:id="rId201"/>
    <p:sldId id="670" r:id="rId202"/>
    <p:sldId id="671" r:id="rId203"/>
    <p:sldId id="672" r:id="rId204"/>
    <p:sldId id="673" r:id="rId205"/>
    <p:sldId id="674" r:id="rId206"/>
    <p:sldId id="676" r:id="rId207"/>
    <p:sldId id="677" r:id="rId208"/>
    <p:sldId id="678" r:id="rId209"/>
    <p:sldId id="679" r:id="rId210"/>
    <p:sldId id="680" r:id="rId211"/>
    <p:sldId id="681" r:id="rId212"/>
    <p:sldId id="682" r:id="rId213"/>
    <p:sldId id="683" r:id="rId214"/>
    <p:sldId id="684" r:id="rId215"/>
    <p:sldId id="685" r:id="rId216"/>
    <p:sldId id="686" r:id="rId217"/>
    <p:sldId id="687" r:id="rId218"/>
    <p:sldId id="688" r:id="rId219"/>
    <p:sldId id="689" r:id="rId220"/>
    <p:sldId id="690" r:id="rId221"/>
    <p:sldId id="691" r:id="rId222"/>
    <p:sldId id="692" r:id="rId223"/>
    <p:sldId id="693" r:id="rId224"/>
    <p:sldId id="694" r:id="rId225"/>
    <p:sldId id="695" r:id="rId226"/>
    <p:sldId id="696" r:id="rId227"/>
    <p:sldId id="633" r:id="rId228"/>
    <p:sldId id="697" r:id="rId229"/>
    <p:sldId id="698" r:id="rId230"/>
    <p:sldId id="699" r:id="rId231"/>
    <p:sldId id="700" r:id="rId232"/>
    <p:sldId id="701" r:id="rId233"/>
    <p:sldId id="702" r:id="rId234"/>
    <p:sldId id="703" r:id="rId235"/>
    <p:sldId id="704" r:id="rId236"/>
    <p:sldId id="705" r:id="rId237"/>
    <p:sldId id="706" r:id="rId238"/>
    <p:sldId id="707" r:id="rId239"/>
    <p:sldId id="708" r:id="rId240"/>
    <p:sldId id="709" r:id="rId241"/>
    <p:sldId id="710" r:id="rId242"/>
    <p:sldId id="711" r:id="rId243"/>
    <p:sldId id="712" r:id="rId244"/>
    <p:sldId id="713" r:id="rId245"/>
    <p:sldId id="714" r:id="rId246"/>
    <p:sldId id="715" r:id="rId247"/>
    <p:sldId id="716" r:id="rId248"/>
    <p:sldId id="717" r:id="rId249"/>
    <p:sldId id="718" r:id="rId250"/>
    <p:sldId id="719" r:id="rId251"/>
    <p:sldId id="720" r:id="rId252"/>
    <p:sldId id="721" r:id="rId253"/>
    <p:sldId id="722" r:id="rId254"/>
    <p:sldId id="723" r:id="rId255"/>
    <p:sldId id="724" r:id="rId256"/>
    <p:sldId id="725" r:id="rId257"/>
    <p:sldId id="726" r:id="rId258"/>
    <p:sldId id="727" r:id="rId259"/>
    <p:sldId id="728" r:id="rId260"/>
    <p:sldId id="729" r:id="rId261"/>
    <p:sldId id="730" r:id="rId262"/>
    <p:sldId id="731" r:id="rId263"/>
    <p:sldId id="732" r:id="rId264"/>
    <p:sldId id="733" r:id="rId2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4L1 - The Architectue Process" id="{132EE20D-77E7-429D-A4D3-1297FCDF9FC3}">
          <p14:sldIdLst>
            <p14:sldId id="289"/>
          </p14:sldIdLst>
        </p14:section>
        <p14:section name="S4L2 - Understand The System's Requirements" id="{354F4A2F-53D2-4375-B12A-D35C63737701}">
          <p14:sldIdLst>
            <p14:sldId id="266"/>
          </p14:sldIdLst>
        </p14:section>
        <p14:section name="S4L3 - Understand the Non-Functional Requirements" id="{C9275232-EA2D-4022-BCE2-212E9826A9EC}">
          <p14:sldIdLst>
            <p14:sldId id="301"/>
          </p14:sldIdLst>
        </p14:section>
        <p14:section name="S4L4 - Map the Components" id="{5E8E6ABA-68FF-4AE1-9514-EDB8ECA8AD92}">
          <p14:sldIdLst>
            <p14:sldId id="303"/>
          </p14:sldIdLst>
        </p14:section>
        <p14:section name="S4L5 - Select the Technology Stack" id="{61E88F1D-90B0-4587-BAFE-B67CCF0308F0}">
          <p14:sldIdLst>
            <p14:sldId id="304"/>
          </p14:sldIdLst>
        </p14:section>
        <p14:section name="S4L6 - Design the Architecture" id="{B5D95FCB-F681-4F31-814C-5FA41F2A6CFF}">
          <p14:sldIdLst>
            <p14:sldId id="305"/>
          </p14:sldIdLst>
        </p14:section>
        <p14:section name="S4L7 - Write the Architecture Document" id="{3015CA45-F575-4228-A662-E3BAC4052D41}">
          <p14:sldIdLst>
            <p14:sldId id="307"/>
          </p14:sldIdLst>
        </p14:section>
        <p14:section name="S4L8 - Support the Team" id="{A94F5BA5-0CD0-4E47-80B7-3E7D845047FD}">
          <p14:sldIdLst>
            <p14:sldId id="308"/>
          </p14:sldIdLst>
        </p14:section>
        <p14:section name="S4L9 - Conclusion" id="{3B7C3ED3-4D3D-493B-9752-3774E2CE6B8D}">
          <p14:sldIdLst>
            <p14:sldId id="309"/>
          </p14:sldIdLst>
        </p14:section>
        <p14:section name="S4L10 - What We Will Cover In This Course" id="{168E7126-8A76-44C2-B51F-A466C01D8BB2}">
          <p14:sldIdLst>
            <p14:sldId id="310"/>
          </p14:sldIdLst>
        </p14:section>
        <p14:section name="S3L1 - Case Study" id="{ABEE0DC5-AAA8-44C4-9579-745ACC80F990}">
          <p14:sldIdLst>
            <p14:sldId id="415"/>
          </p14:sldIdLst>
        </p14:section>
        <p14:section name="S3L2 - Presenting IOToo" id="{DDF4766A-72A8-4CD1-A292-3A3CC2AF3F65}">
          <p14:sldIdLst>
            <p14:sldId id="361"/>
            <p14:sldId id="416"/>
          </p14:sldIdLst>
        </p14:section>
        <p14:section name="S3L3 - Requirements" id="{1C237CB5-2B71-40F8-B0BA-7B53B01566A9}">
          <p14:sldIdLst>
            <p14:sldId id="417"/>
            <p14:sldId id="420"/>
            <p14:sldId id="421"/>
            <p14:sldId id="506"/>
            <p14:sldId id="507"/>
            <p14:sldId id="508"/>
            <p14:sldId id="425"/>
            <p14:sldId id="419"/>
          </p14:sldIdLst>
        </p14:section>
        <p14:section name="S3L4 - Mapping the Components" id="{0F58810A-5BD2-493F-A9BF-40EBDC09307E}">
          <p14:sldIdLst>
            <p14:sldId id="428"/>
            <p14:sldId id="509"/>
          </p14:sldIdLst>
        </p14:section>
        <p14:section name="S3L5 - Logging Service" id="{8E671CFD-2AE0-4964-8D9B-234BD3C4F581}">
          <p14:sldIdLst>
            <p14:sldId id="561"/>
            <p14:sldId id="437"/>
            <p14:sldId id="510"/>
            <p14:sldId id="511"/>
            <p14:sldId id="512"/>
            <p14:sldId id="513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514"/>
            <p14:sldId id="515"/>
            <p14:sldId id="516"/>
            <p14:sldId id="517"/>
            <p14:sldId id="518"/>
          </p14:sldIdLst>
        </p14:section>
        <p14:section name="S3L6 - View Service" id="{B5F3B111-A431-498E-B9C4-778616027C67}">
          <p14:sldIdLst>
            <p14:sldId id="562"/>
            <p14:sldId id="451"/>
            <p14:sldId id="454"/>
            <p14:sldId id="455"/>
            <p14:sldId id="457"/>
            <p14:sldId id="567"/>
            <p14:sldId id="458"/>
            <p14:sldId id="519"/>
          </p14:sldIdLst>
        </p14:section>
        <p14:section name="S3L7 - Employees Service" id="{310C7651-33B8-4E53-9D04-86D607A6866E}">
          <p14:sldIdLst>
            <p14:sldId id="563"/>
            <p14:sldId id="480"/>
            <p14:sldId id="481"/>
            <p14:sldId id="483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484"/>
            <p14:sldId id="485"/>
            <p14:sldId id="521"/>
            <p14:sldId id="500"/>
            <p14:sldId id="522"/>
            <p14:sldId id="523"/>
          </p14:sldIdLst>
        </p14:section>
        <p14:section name="S3L8 - Salary Service" id="{C3D7D4A7-CE2D-4552-823F-DB8EA8FF3FEC}">
          <p14:sldIdLst>
            <p14:sldId id="564"/>
            <p14:sldId id="524"/>
            <p14:sldId id="525"/>
            <p14:sldId id="526"/>
            <p14:sldId id="527"/>
            <p14:sldId id="528"/>
            <p14:sldId id="530"/>
            <p14:sldId id="532"/>
          </p14:sldIdLst>
        </p14:section>
        <p14:section name="S3L9 - Vacation Service" id="{E8CC2291-1E01-4EC1-BD0B-461AEBC7C7BD}">
          <p14:sldIdLst>
            <p14:sldId id="565"/>
            <p14:sldId id="533"/>
            <p14:sldId id="534"/>
            <p14:sldId id="535"/>
            <p14:sldId id="536"/>
            <p14:sldId id="537"/>
            <p14:sldId id="538"/>
            <p14:sldId id="539"/>
          </p14:sldIdLst>
        </p14:section>
        <p14:section name="S3L10 - Payment Interface" id="{8CF1764F-28FA-431A-A32D-401F05B03508}">
          <p14:sldIdLst>
            <p14:sldId id="566"/>
            <p14:sldId id="540"/>
            <p14:sldId id="541"/>
            <p14:sldId id="542"/>
            <p14:sldId id="543"/>
            <p14:sldId id="544"/>
          </p14:sldIdLst>
        </p14:section>
        <p14:section name="S3L11 - Queue" id="{BC77B273-839D-4A53-AB61-655A89161756}">
          <p14:sldIdLst>
            <p14:sldId id="553"/>
            <p14:sldId id="554"/>
            <p14:sldId id="556"/>
            <p14:sldId id="555"/>
            <p14:sldId id="557"/>
          </p14:sldIdLst>
        </p14:section>
        <p14:section name="S3L12 - Architecture Diagrams" id="{28FE1673-1C8E-4448-B944-EA80540EE589}">
          <p14:sldIdLst>
            <p14:sldId id="558"/>
            <p14:sldId id="559"/>
            <p14:sldId id="560"/>
          </p14:sldIdLst>
        </p14:section>
        <p14:section name="S4L1 - Case Study" id="{1532CA1C-CCAE-4D61-BF98-2B194B13E16B}">
          <p14:sldIdLst>
            <p14:sldId id="569"/>
            <p14:sldId id="570"/>
          </p14:sldIdLst>
        </p14:section>
        <p14:section name="S4L2 - Requirements" id="{6E93BD14-D126-45B2-89E6-886249E7D8D8}">
          <p14:sldIdLst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</p14:sldIdLst>
        </p14:section>
        <p14:section name="S4L3 - Mapping the Components" id="{037A8E88-1D5C-47A1-B2A5-43C4FA291DCC}">
          <p14:sldIdLst>
            <p14:sldId id="584"/>
            <p14:sldId id="585"/>
          </p14:sldIdLst>
        </p14:section>
        <p14:section name="S4L4 - Telemetry Gateway" id="{2D6D4E70-34EC-4C84-A66F-768A219442D5}">
          <p14:sldIdLst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</p14:sldIdLst>
        </p14:section>
        <p14:section name="S4L5 - Telemetry Pipeline" id="{825BBA66-1A10-41E0-8ED1-D92838E102B6}">
          <p14:sldIdLst>
            <p14:sldId id="599"/>
            <p14:sldId id="600"/>
            <p14:sldId id="601"/>
            <p14:sldId id="602"/>
            <p14:sldId id="603"/>
            <p14:sldId id="604"/>
          </p14:sldIdLst>
        </p14:section>
        <p14:section name="S4L6 - Telemetry Processor" id="{35F40580-8F22-4FC0-AF15-7A01CCF3B3CE}">
          <p14:sldIdLst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586"/>
            <p14:sldId id="587"/>
            <p14:sldId id="589"/>
          </p14:sldIdLst>
        </p14:section>
        <p14:section name="S4L7 -Telemetry Viewer" id="{53525A7F-CAAC-4FDA-9CB6-B4DF43DADEDA}">
          <p14:sldIdLst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</p14:sldIdLst>
        </p14:section>
        <p14:section name="S4L8 - BI Application" id="{583F9E2A-710D-41B1-8BCE-EEA984FE92DF}">
          <p14:sldIdLst>
            <p14:sldId id="624"/>
            <p14:sldId id="625"/>
            <p14:sldId id="626"/>
            <p14:sldId id="627"/>
            <p14:sldId id="628"/>
            <p14:sldId id="629"/>
          </p14:sldIdLst>
        </p14:section>
        <p14:section name="S4L9 - Architecture Diagrams" id="{1456ED03-4549-4AB2-AC4E-AA494B77AFA0}">
          <p14:sldIdLst>
            <p14:sldId id="630"/>
            <p14:sldId id="631"/>
            <p14:sldId id="632"/>
          </p14:sldIdLst>
        </p14:section>
        <p14:section name="S5L1 - Case Study" id="{3C681E94-B04E-4D00-A1F7-60D96DB0486D}">
          <p14:sldIdLst>
            <p14:sldId id="634"/>
            <p14:sldId id="635"/>
            <p14:sldId id="636"/>
          </p14:sldIdLst>
        </p14:section>
        <p14:section name="S5L2 - Requirements" id="{7BD4724C-A96E-4259-8861-086A978A2A25}">
          <p14:sldIdLst>
            <p14:sldId id="637"/>
            <p14:sldId id="638"/>
            <p14:sldId id="639"/>
            <p14:sldId id="640"/>
            <p14:sldId id="641"/>
          </p14:sldIdLst>
        </p14:section>
        <p14:section name="S5L3 - Mapping the Components" id="{47CB4B68-A22E-4B67-B1D0-415DFE32A518}">
          <p14:sldIdLst>
            <p14:sldId id="642"/>
            <p14:sldId id="643"/>
          </p14:sldIdLst>
        </p14:section>
        <p14:section name="S5L4 - Lists Receiver" id="{CBB56BF1-B94B-4531-81BE-FC5F73FEC9E6}">
          <p14:sldIdLst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</p14:sldIdLst>
        </p14:section>
        <p14:section name="S5L5 - Lists Service" id="{86880CF5-FED1-45F3-9EBA-492CD7BA72B5}">
          <p14:sldIdLst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</p14:sldIdLst>
        </p14:section>
        <p14:section name="S5L6 - Front End" id="{234C4FA4-A9DA-43B9-8F0A-4EB016BDE244}">
          <p14:sldIdLst>
            <p14:sldId id="661"/>
            <p14:sldId id="662"/>
            <p14:sldId id="663"/>
            <p14:sldId id="664"/>
            <p14:sldId id="665"/>
            <p14:sldId id="666"/>
          </p14:sldIdLst>
        </p14:section>
        <p14:section name="S5L7 -Export Lists Data" id="{C4EDA015-03EE-4558-9A94-B32BD69457C6}">
          <p14:sldIdLst>
            <p14:sldId id="667"/>
            <p14:sldId id="668"/>
            <p14:sldId id="669"/>
            <p14:sldId id="670"/>
            <p14:sldId id="671"/>
          </p14:sldIdLst>
        </p14:section>
        <p14:section name="S5L8 - Architecture Diagrams" id="{E6F25DCF-DE85-436E-BA82-DBAF66D9AC4C}">
          <p14:sldIdLst>
            <p14:sldId id="672"/>
            <p14:sldId id="673"/>
            <p14:sldId id="674"/>
          </p14:sldIdLst>
        </p14:section>
        <p14:section name="S6L1 - Case Study" id="{8ECC4049-22DA-4C11-8EA9-5D13CF03D87D}">
          <p14:sldIdLst>
            <p14:sldId id="676"/>
            <p14:sldId id="677"/>
          </p14:sldIdLst>
        </p14:section>
        <p14:section name="S6L2 - Requirements" id="{EDA3B41D-73D6-4FE6-81D5-478BD07D9895}">
          <p14:sldIdLst>
            <p14:sldId id="678"/>
            <p14:sldId id="679"/>
            <p14:sldId id="680"/>
            <p14:sldId id="681"/>
            <p14:sldId id="682"/>
          </p14:sldIdLst>
        </p14:section>
        <p14:section name="S6L3 - Mapping the Components" id="{E72B728C-4411-41C1-891A-120D7933A395}">
          <p14:sldIdLst>
            <p14:sldId id="683"/>
          </p14:sldIdLst>
        </p14:section>
        <p14:section name="S6L4 - The Queue" id="{56CFBDCF-D254-43DD-92B5-709F687C0295}">
          <p14:sldIdLst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</p14:sldIdLst>
        </p14:section>
        <p14:section name="S6L5 - File Handler" id="{B47C8AB8-06C9-489D-A3AE-524571B7F085}">
          <p14:sldIdLst>
            <p14:sldId id="692"/>
            <p14:sldId id="693"/>
            <p14:sldId id="694"/>
            <p14:sldId id="695"/>
            <p14:sldId id="696"/>
            <p14:sldId id="633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</p14:sldIdLst>
        </p14:section>
        <p14:section name="S6L6 - File Formatter" id="{9B9AB2A0-27AB-4CD8-B1FC-B27AA014B1CB}">
          <p14:sldIdLst>
            <p14:sldId id="709"/>
            <p14:sldId id="710"/>
            <p14:sldId id="711"/>
            <p14:sldId id="712"/>
            <p14:sldId id="713"/>
            <p14:sldId id="714"/>
          </p14:sldIdLst>
        </p14:section>
        <p14:section name="S6L7 - File Calculation" id="{9206AC7F-AE85-4830-B290-E08DC1BB1D40}">
          <p14:sldIdLst>
            <p14:sldId id="715"/>
            <p14:sldId id="716"/>
            <p14:sldId id="717"/>
          </p14:sldIdLst>
        </p14:section>
        <p14:section name="S6L8 -File Exporter" id="{3BFBD415-6744-46CE-99DE-E941D6FB1CC9}">
          <p14:sldIdLst>
            <p14:sldId id="718"/>
            <p14:sldId id="719"/>
            <p14:sldId id="720"/>
          </p14:sldIdLst>
        </p14:section>
        <p14:section name="S6L9 - Logging" id="{279CECBF-9426-45EC-8711-286AFC1F2F67}">
          <p14:sldIdLst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</p14:sldIdLst>
        </p14:section>
        <p14:section name="S6L10 - Architecture Diagrams" id="{E6BFD16E-4CEA-48C8-8A9B-76D84C364BEF}">
          <p14:sldIdLst>
            <p14:sldId id="731"/>
            <p14:sldId id="732"/>
            <p14:sldId id="7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2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AA90B2-39F4-4902-84F4-09FD6CAC036E}" v="15" dt="2019-12-31T14:12:41.5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tableStyles" Target="tableStyle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microsoft.com/office/2016/11/relationships/changesInfo" Target="changesInfos/changesInfo1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mi Lavi" userId="e83fb1fe-3ee1-48a9-b8b1-29113b8a69ef" providerId="ADAL" clId="{FCAA90B2-39F4-4902-84F4-09FD6CAC036E}"/>
    <pc:docChg chg="addSld delSld modSld sldOrd modSection">
      <pc:chgData name="Memi Lavi" userId="e83fb1fe-3ee1-48a9-b8b1-29113b8a69ef" providerId="ADAL" clId="{FCAA90B2-39F4-4902-84F4-09FD6CAC036E}" dt="2019-12-31T14:12:01.511" v="20"/>
      <pc:docMkLst>
        <pc:docMk/>
      </pc:docMkLst>
      <pc:sldChg chg="delSp modSp add ord modAnim">
        <pc:chgData name="Memi Lavi" userId="e83fb1fe-3ee1-48a9-b8b1-29113b8a69ef" providerId="ADAL" clId="{FCAA90B2-39F4-4902-84F4-09FD6CAC036E}" dt="2019-12-31T14:12:01.511" v="20"/>
        <pc:sldMkLst>
          <pc:docMk/>
          <pc:sldMk cId="262535103" sldId="310"/>
        </pc:sldMkLst>
        <pc:spChg chg="mod topLvl">
          <ac:chgData name="Memi Lavi" userId="e83fb1fe-3ee1-48a9-b8b1-29113b8a69ef" providerId="ADAL" clId="{FCAA90B2-39F4-4902-84F4-09FD6CAC036E}" dt="2019-12-31T14:11:51.989" v="18" actId="165"/>
          <ac:spMkLst>
            <pc:docMk/>
            <pc:sldMk cId="262535103" sldId="310"/>
            <ac:spMk id="24" creationId="{5B8C7835-934A-4486-B725-95AEEEC14029}"/>
          </ac:spMkLst>
        </pc:spChg>
        <pc:spChg chg="mod topLvl">
          <ac:chgData name="Memi Lavi" userId="e83fb1fe-3ee1-48a9-b8b1-29113b8a69ef" providerId="ADAL" clId="{FCAA90B2-39F4-4902-84F4-09FD6CAC036E}" dt="2019-12-31T14:11:51.989" v="18" actId="165"/>
          <ac:spMkLst>
            <pc:docMk/>
            <pc:sldMk cId="262535103" sldId="310"/>
            <ac:spMk id="25" creationId="{80AB34A0-2DA7-42D7-AB38-C8DE7222802E}"/>
          </ac:spMkLst>
        </pc:spChg>
        <pc:grpChg chg="del mod">
          <ac:chgData name="Memi Lavi" userId="e83fb1fe-3ee1-48a9-b8b1-29113b8a69ef" providerId="ADAL" clId="{FCAA90B2-39F4-4902-84F4-09FD6CAC036E}" dt="2019-12-31T14:11:51.989" v="18" actId="165"/>
          <ac:grpSpMkLst>
            <pc:docMk/>
            <pc:sldMk cId="262535103" sldId="310"/>
            <ac:grpSpMk id="23" creationId="{F88029BB-6EE1-4726-94B3-4A04D0F23E95}"/>
          </ac:grpSpMkLst>
        </pc:grpChg>
        <pc:grpChg chg="mod">
          <ac:chgData name="Memi Lavi" userId="e83fb1fe-3ee1-48a9-b8b1-29113b8a69ef" providerId="ADAL" clId="{FCAA90B2-39F4-4902-84F4-09FD6CAC036E}" dt="2019-12-31T14:11:09.154" v="12" actId="1037"/>
          <ac:grpSpMkLst>
            <pc:docMk/>
            <pc:sldMk cId="262535103" sldId="310"/>
            <ac:grpSpMk id="27" creationId="{4DC3AADA-749A-48BE-83AB-CD06297EE7FB}"/>
          </ac:grpSpMkLst>
        </pc:grpChg>
        <pc:grpChg chg="mod">
          <ac:chgData name="Memi Lavi" userId="e83fb1fe-3ee1-48a9-b8b1-29113b8a69ef" providerId="ADAL" clId="{FCAA90B2-39F4-4902-84F4-09FD6CAC036E}" dt="2019-12-31T14:11:09.154" v="12" actId="1037"/>
          <ac:grpSpMkLst>
            <pc:docMk/>
            <pc:sldMk cId="262535103" sldId="310"/>
            <ac:grpSpMk id="31" creationId="{6976A799-28B6-4FAB-B0EB-837E40F33DD5}"/>
          </ac:grpSpMkLst>
        </pc:grpChg>
        <pc:cxnChg chg="mod topLvl">
          <ac:chgData name="Memi Lavi" userId="e83fb1fe-3ee1-48a9-b8b1-29113b8a69ef" providerId="ADAL" clId="{FCAA90B2-39F4-4902-84F4-09FD6CAC036E}" dt="2019-12-31T14:11:51.989" v="18" actId="165"/>
          <ac:cxnSpMkLst>
            <pc:docMk/>
            <pc:sldMk cId="262535103" sldId="310"/>
            <ac:cxnSpMk id="26" creationId="{6ACE0F0C-5AA0-4033-B2B8-C989B940A33F}"/>
          </ac:cxnSpMkLst>
        </pc:cxnChg>
      </pc:sldChg>
      <pc:sldChg chg="add del">
        <pc:chgData name="Memi Lavi" userId="e83fb1fe-3ee1-48a9-b8b1-29113b8a69ef" providerId="ADAL" clId="{FCAA90B2-39F4-4902-84F4-09FD6CAC036E}" dt="2019-12-31T14:10:14.523" v="1" actId="2696"/>
        <pc:sldMkLst>
          <pc:docMk/>
          <pc:sldMk cId="1465747147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96F67-643D-41C7-8041-321A3863DF87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36122-6441-4E3F-848E-7F440EBBB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78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52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16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8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5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31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8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26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13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3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2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03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38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8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67D51-46F7-4899-BF52-33C7FE15100E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13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8E7D-59BF-4247-91CF-7601CFC56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5359F9-1868-4126-BC46-585E4724C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32AAB-D1C5-4617-BF6C-388600751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7C6F-8031-4C55-A904-6A836B80732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8E0A1-0675-4966-9846-896FC6DEA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18211-33FA-44C7-B10E-50FAA1214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72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F5F0-30B1-4932-B47F-9A7CB64D5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E65B5-5795-46A4-BCE1-975E636132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14ADC-6DF7-46F8-BD12-42387D1E5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7C6F-8031-4C55-A904-6A836B80732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17908-2422-4F5C-B699-4AB9D6A8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70F04-E8DF-4EB9-9829-972EF2826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536B78-CA68-45C3-9DCD-008C5D2AFB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C4410D-7EEF-4DF1-AC03-38C8AA649E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06DF1-0BD1-48C9-8287-B9B049FC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7C6F-8031-4C55-A904-6A836B80732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609FB-C8D2-41F8-BF92-AE3E244B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BA652-FD7F-4573-9D2A-B6C7B110B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3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8200-47BA-4567-A464-5940AF56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A0C7A-C05F-465F-B0E8-D189EFE9D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B5072-43BB-4323-9445-6C7BF9F05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7C6F-8031-4C55-A904-6A836B80732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D7276-4075-4BF3-B6CC-2E8593632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9901E-0252-4CEF-B4FE-90D0F986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97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F115-C457-423D-8CD9-BF2B629CA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D6708-19C2-47D1-A465-14E74CB3C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0B752-9681-482D-BFF7-A4D107755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7C6F-8031-4C55-A904-6A836B80732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A92D1-28BC-4855-9D06-04765269F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062CD-64D5-494C-AF1B-A779068E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87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7586F-6B55-4277-936F-B5970119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907DA-E95B-485B-9307-E37273A75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0F9D2-BE39-4AC2-AD3A-E24C6E7D2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6C7BB-E27A-4870-B28D-4A5401D34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7C6F-8031-4C55-A904-6A836B80732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95AEE-A510-4D9F-A161-C4A25F060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1A12B-628E-47DB-85CB-F4C86AA77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90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042E-BD96-4B42-A352-7A2AAD5F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D3B6F-FD0E-4F2A-BFF7-862A87DB1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19E31-225E-43CE-B801-520A77824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B733BD-59CA-4AFB-885C-C97AC2DC4D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FBB289-1838-4F33-8973-384E591B94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D011A-4639-4769-B562-A7459D0A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7C6F-8031-4C55-A904-6A836B80732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288595-A4DA-485A-8A37-70D18DDB3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71D45-4B8F-4B32-A843-63950211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1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2012-7A67-4F21-A80D-16F808065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02BF9-FCE4-4ABA-A860-C59E949B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7C6F-8031-4C55-A904-6A836B80732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0F6AB0-2C8F-4499-8499-995D54331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68351-ABCE-4854-BBBF-07081279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16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4C0459-D9DB-4CFA-A55A-E11C808F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7C6F-8031-4C55-A904-6A836B80732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DFB088-14E6-468E-9C46-5EBBC6CA1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40579-43E0-477E-84F2-025FFDC9B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46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F043-D75D-4332-B215-38B088119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88F55-5DE1-4E28-A4FF-2D25D1637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6468C-0F6C-4FFE-AC43-0B6F218D3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34559-3768-423B-8687-E097B4FE7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7C6F-8031-4C55-A904-6A836B80732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140D0-30CC-4974-B291-609AAEF9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19155-8BD7-4D0B-AD9C-F5B441D8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6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26-0B05-4634-9AD2-242884815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A261C8-ED6C-49F2-B743-DFBFFC1D3F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C2309-C3F3-4E9A-8B7B-E9F7DCBBF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66C8E-06DE-4A39-8CD5-1F336520D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F7C6F-8031-4C55-A904-6A836B80732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AD939-ABBB-49F0-8980-8FD598128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17397-80BA-4306-852C-DC19DEBAB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6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7E3ED8-7C09-4503-99C1-73BC27B0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DEDD9-B80A-4D76-B1D3-CE20AB31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A88D8-98DF-4A9F-9724-9F925CC6B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F7C6F-8031-4C55-A904-6A836B807326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1793B-2927-4FFA-92C8-85C71EFCE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6DD0-44D4-41C2-86F8-5A3E2D433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F1B2-04B0-4FE7-9DCB-C68C8E1DC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6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9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5.png"/><Relationship Id="rId4" Type="http://schemas.openxmlformats.org/officeDocument/2006/relationships/hyperlink" Target="https://www.techempower.com/benchmarks/#section=data-r18&amp;hw=ph&amp;test=fortune&amp;l=zik0ot-f&amp;p=zik0zj-zijocf-zijocf-4atpfj" TargetMode="Externa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obe.com/tiobe-index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1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1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1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1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0E729B4-BFF5-4038-9C15-3F53148142CE}"/>
              </a:ext>
            </a:extLst>
          </p:cNvPr>
          <p:cNvSpPr txBox="1"/>
          <p:nvPr/>
        </p:nvSpPr>
        <p:spPr>
          <a:xfrm>
            <a:off x="132080" y="76537"/>
            <a:ext cx="47038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The Architecture Process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742725-AD39-4486-AF58-85CF8726ED57}"/>
              </a:ext>
            </a:extLst>
          </p:cNvPr>
          <p:cNvGrpSpPr/>
          <p:nvPr/>
        </p:nvGrpSpPr>
        <p:grpSpPr>
          <a:xfrm>
            <a:off x="5010346" y="353505"/>
            <a:ext cx="5615547" cy="923360"/>
            <a:chOff x="5010346" y="353505"/>
            <a:chExt cx="5615547" cy="92336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1427251-7316-4515-A0E3-BF954C1298AD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A803AC-0011-4C39-9D57-082D08FE812D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Understand the System’s Requirements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D7598DA-41D8-4DA1-9C8A-02A00208236D}"/>
                </a:ext>
              </a:extLst>
            </p:cNvPr>
            <p:cNvCxnSpPr>
              <a:stCxn id="3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C2A811-CE98-4932-BBBC-720ACA1DF20E}"/>
              </a:ext>
            </a:extLst>
          </p:cNvPr>
          <p:cNvGrpSpPr/>
          <p:nvPr/>
        </p:nvGrpSpPr>
        <p:grpSpPr>
          <a:xfrm>
            <a:off x="5010346" y="1252080"/>
            <a:ext cx="6785405" cy="923360"/>
            <a:chOff x="5010346" y="353505"/>
            <a:chExt cx="6785405" cy="9233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8F2936-2864-4E5D-852D-4C4BF2689546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3DFAFD-F69F-404E-8D83-EABA2631ECF4}"/>
                </a:ext>
              </a:extLst>
            </p:cNvPr>
            <p:cNvSpPr txBox="1"/>
            <p:nvPr/>
          </p:nvSpPr>
          <p:spPr>
            <a:xfrm>
              <a:off x="5502946" y="373825"/>
              <a:ext cx="62928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Understand the Non-Functional Requirements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193F47-A99E-444A-BA76-19D015677ABD}"/>
                </a:ext>
              </a:extLst>
            </p:cNvPr>
            <p:cNvCxnSpPr>
              <a:stCxn id="12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E873D1-B9BB-45A2-BBB4-7E4A4D8DCFF5}"/>
              </a:ext>
            </a:extLst>
          </p:cNvPr>
          <p:cNvGrpSpPr/>
          <p:nvPr/>
        </p:nvGrpSpPr>
        <p:grpSpPr>
          <a:xfrm>
            <a:off x="5010346" y="2188838"/>
            <a:ext cx="5615547" cy="923360"/>
            <a:chOff x="5010346" y="353505"/>
            <a:chExt cx="5615547" cy="92336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C3D82C-1861-4E11-BA73-EB5B81AAE078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C45034-F90F-4F46-90BD-3C3B206FC2C8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 the Components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1D43852-50FB-4B31-94EC-C3E55D3602E7}"/>
                </a:ext>
              </a:extLst>
            </p:cNvPr>
            <p:cNvCxnSpPr>
              <a:stCxn id="16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CA10B8-5BB0-4E8F-9E81-4FC5912E25C1}"/>
              </a:ext>
            </a:extLst>
          </p:cNvPr>
          <p:cNvGrpSpPr/>
          <p:nvPr/>
        </p:nvGrpSpPr>
        <p:grpSpPr>
          <a:xfrm>
            <a:off x="5010346" y="3106485"/>
            <a:ext cx="5615547" cy="923360"/>
            <a:chOff x="5010346" y="353505"/>
            <a:chExt cx="5615547" cy="92336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5CE2781-5D91-4A7E-BA1F-DF64C174628D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917B62-4242-47D5-B386-FC469BC69F80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Select the Technology Stack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2B67AC-0A4E-4467-A352-01C9E259F020}"/>
                </a:ext>
              </a:extLst>
            </p:cNvPr>
            <p:cNvCxnSpPr>
              <a:stCxn id="20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8029BB-6EE1-4726-94B3-4A04D0F23E95}"/>
              </a:ext>
            </a:extLst>
          </p:cNvPr>
          <p:cNvGrpSpPr/>
          <p:nvPr/>
        </p:nvGrpSpPr>
        <p:grpSpPr>
          <a:xfrm>
            <a:off x="5010346" y="4024132"/>
            <a:ext cx="5615547" cy="923360"/>
            <a:chOff x="5010346" y="353505"/>
            <a:chExt cx="5615547" cy="92336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8C7835-934A-4486-B725-95AEEEC14029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AB34A0-2DA7-42D7-AB38-C8DE7222802E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Design the Architecture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ACE0F0C-5AA0-4033-B2B8-C989B940A33F}"/>
                </a:ext>
              </a:extLst>
            </p:cNvPr>
            <p:cNvCxnSpPr>
              <a:stCxn id="24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DC3AADA-749A-48BE-83AB-CD06297EE7FB}"/>
              </a:ext>
            </a:extLst>
          </p:cNvPr>
          <p:cNvGrpSpPr/>
          <p:nvPr/>
        </p:nvGrpSpPr>
        <p:grpSpPr>
          <a:xfrm>
            <a:off x="5010346" y="4934914"/>
            <a:ext cx="5615547" cy="923360"/>
            <a:chOff x="5010346" y="353505"/>
            <a:chExt cx="5615547" cy="92336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2E39BCB-846A-4700-B193-99945897611A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3FEBE7-96B3-4956-A016-E09F9B489D6A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Write Architecture Document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6702181-32B6-4A9F-BC23-D0496FD92C62}"/>
                </a:ext>
              </a:extLst>
            </p:cNvPr>
            <p:cNvCxnSpPr>
              <a:stCxn id="28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976A799-28B6-4FAB-B0EB-837E40F33DD5}"/>
              </a:ext>
            </a:extLst>
          </p:cNvPr>
          <p:cNvGrpSpPr/>
          <p:nvPr/>
        </p:nvGrpSpPr>
        <p:grpSpPr>
          <a:xfrm>
            <a:off x="5010346" y="5845696"/>
            <a:ext cx="5615547" cy="481985"/>
            <a:chOff x="5010346" y="353505"/>
            <a:chExt cx="5615547" cy="48198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A4AEC91-DC68-4C9F-886C-B8E589DB89BC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774A1F-B147-46BE-A188-4988DA824B7E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Support the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616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0E729B4-BFF5-4038-9C15-3F53148142CE}"/>
              </a:ext>
            </a:extLst>
          </p:cNvPr>
          <p:cNvSpPr txBox="1"/>
          <p:nvPr/>
        </p:nvSpPr>
        <p:spPr>
          <a:xfrm>
            <a:off x="132080" y="76537"/>
            <a:ext cx="470387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The Architecture Process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742725-AD39-4486-AF58-85CF8726ED57}"/>
              </a:ext>
            </a:extLst>
          </p:cNvPr>
          <p:cNvGrpSpPr/>
          <p:nvPr/>
        </p:nvGrpSpPr>
        <p:grpSpPr>
          <a:xfrm>
            <a:off x="5010346" y="353505"/>
            <a:ext cx="5615547" cy="923360"/>
            <a:chOff x="5010346" y="353505"/>
            <a:chExt cx="5615547" cy="92336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1427251-7316-4515-A0E3-BF954C1298AD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A803AC-0011-4C39-9D57-082D08FE812D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Understand the System’s Requirements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D7598DA-41D8-4DA1-9C8A-02A00208236D}"/>
                </a:ext>
              </a:extLst>
            </p:cNvPr>
            <p:cNvCxnSpPr>
              <a:stCxn id="3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C2A811-CE98-4932-BBBC-720ACA1DF20E}"/>
              </a:ext>
            </a:extLst>
          </p:cNvPr>
          <p:cNvGrpSpPr/>
          <p:nvPr/>
        </p:nvGrpSpPr>
        <p:grpSpPr>
          <a:xfrm>
            <a:off x="5010346" y="1252080"/>
            <a:ext cx="6785405" cy="923360"/>
            <a:chOff x="5010346" y="353505"/>
            <a:chExt cx="6785405" cy="9233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8F2936-2864-4E5D-852D-4C4BF2689546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3DFAFD-F69F-404E-8D83-EABA2631ECF4}"/>
                </a:ext>
              </a:extLst>
            </p:cNvPr>
            <p:cNvSpPr txBox="1"/>
            <p:nvPr/>
          </p:nvSpPr>
          <p:spPr>
            <a:xfrm>
              <a:off x="5502946" y="373825"/>
              <a:ext cx="62928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Understand the Non-Functional Requirements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193F47-A99E-444A-BA76-19D015677ABD}"/>
                </a:ext>
              </a:extLst>
            </p:cNvPr>
            <p:cNvCxnSpPr>
              <a:stCxn id="12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E873D1-B9BB-45A2-BBB4-7E4A4D8DCFF5}"/>
              </a:ext>
            </a:extLst>
          </p:cNvPr>
          <p:cNvGrpSpPr/>
          <p:nvPr/>
        </p:nvGrpSpPr>
        <p:grpSpPr>
          <a:xfrm>
            <a:off x="5010346" y="2188838"/>
            <a:ext cx="5615547" cy="923360"/>
            <a:chOff x="5010346" y="353505"/>
            <a:chExt cx="5615547" cy="92336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C3D82C-1861-4E11-BA73-EB5B81AAE078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C45034-F90F-4F46-90BD-3C3B206FC2C8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 the Components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1D43852-50FB-4B31-94EC-C3E55D3602E7}"/>
                </a:ext>
              </a:extLst>
            </p:cNvPr>
            <p:cNvCxnSpPr>
              <a:stCxn id="16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CA10B8-5BB0-4E8F-9E81-4FC5912E25C1}"/>
              </a:ext>
            </a:extLst>
          </p:cNvPr>
          <p:cNvGrpSpPr/>
          <p:nvPr/>
        </p:nvGrpSpPr>
        <p:grpSpPr>
          <a:xfrm>
            <a:off x="5010346" y="3106485"/>
            <a:ext cx="5615547" cy="923360"/>
            <a:chOff x="5010346" y="353505"/>
            <a:chExt cx="5615547" cy="92336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5CE2781-5D91-4A7E-BA1F-DF64C174628D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917B62-4242-47D5-B386-FC469BC69F80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Select the Technology Stack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2B67AC-0A4E-4467-A352-01C9E259F020}"/>
                </a:ext>
              </a:extLst>
            </p:cNvPr>
            <p:cNvCxnSpPr>
              <a:stCxn id="20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5B8C7835-934A-4486-B725-95AEEEC14029}"/>
              </a:ext>
            </a:extLst>
          </p:cNvPr>
          <p:cNvSpPr/>
          <p:nvPr/>
        </p:nvSpPr>
        <p:spPr>
          <a:xfrm>
            <a:off x="5010346" y="4024132"/>
            <a:ext cx="461913" cy="48076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AB34A0-2DA7-42D7-AB38-C8DE7222802E}"/>
              </a:ext>
            </a:extLst>
          </p:cNvPr>
          <p:cNvSpPr txBox="1"/>
          <p:nvPr/>
        </p:nvSpPr>
        <p:spPr>
          <a:xfrm>
            <a:off x="5502946" y="4044452"/>
            <a:ext cx="5122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Design the Architecture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ACE0F0C-5AA0-4033-B2B8-C989B940A33F}"/>
              </a:ext>
            </a:extLst>
          </p:cNvPr>
          <p:cNvCxnSpPr>
            <a:stCxn id="24" idx="4"/>
          </p:cNvCxnSpPr>
          <p:nvPr/>
        </p:nvCxnSpPr>
        <p:spPr>
          <a:xfrm flipH="1">
            <a:off x="5241302" y="4504899"/>
            <a:ext cx="1" cy="4425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DC3AADA-749A-48BE-83AB-CD06297EE7FB}"/>
              </a:ext>
            </a:extLst>
          </p:cNvPr>
          <p:cNvGrpSpPr/>
          <p:nvPr/>
        </p:nvGrpSpPr>
        <p:grpSpPr>
          <a:xfrm>
            <a:off x="5010346" y="4934914"/>
            <a:ext cx="5615547" cy="923360"/>
            <a:chOff x="5010346" y="353505"/>
            <a:chExt cx="5615547" cy="92336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2E39BCB-846A-4700-B193-99945897611A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3FEBE7-96B3-4956-A016-E09F9B489D6A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Write Architecture Document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6702181-32B6-4A9F-BC23-D0496FD92C62}"/>
                </a:ext>
              </a:extLst>
            </p:cNvPr>
            <p:cNvCxnSpPr>
              <a:stCxn id="28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976A799-28B6-4FAB-B0EB-837E40F33DD5}"/>
              </a:ext>
            </a:extLst>
          </p:cNvPr>
          <p:cNvGrpSpPr/>
          <p:nvPr/>
        </p:nvGrpSpPr>
        <p:grpSpPr>
          <a:xfrm>
            <a:off x="5010346" y="5845696"/>
            <a:ext cx="5615547" cy="481985"/>
            <a:chOff x="5010346" y="353505"/>
            <a:chExt cx="5615547" cy="48198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A4AEC91-DC68-4C9F-886C-B8E589DB89BC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774A1F-B147-46BE-A188-4988DA824B7E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Support the Team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53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Technical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871497" y="2520217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6605047" y="2520217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338597" y="25340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487935" y="464429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263344" y="464429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605047" y="4298349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10072146" y="464429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072147" y="25340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57ADD9-8E74-4D7A-8EEF-A1142CFD79DA}"/>
              </a:ext>
            </a:extLst>
          </p:cNvPr>
          <p:cNvSpPr txBox="1"/>
          <p:nvPr/>
        </p:nvSpPr>
        <p:spPr>
          <a:xfrm>
            <a:off x="8722011" y="392901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9ABB1A-755C-491D-B7A8-3B4B649A7FEA}"/>
              </a:ext>
            </a:extLst>
          </p:cNvPr>
          <p:cNvGrpSpPr/>
          <p:nvPr/>
        </p:nvGrpSpPr>
        <p:grpSpPr>
          <a:xfrm>
            <a:off x="3949742" y="3107034"/>
            <a:ext cx="6723978" cy="1513331"/>
            <a:chOff x="3949742" y="3936376"/>
            <a:chExt cx="6723978" cy="151333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58826B4-25C7-4C95-8E5E-E3403B7B8CA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60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7AFF9E-4442-4C91-B577-23116620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720" y="3943427"/>
              <a:ext cx="0" cy="1494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5B02BB-2D30-40B5-B07C-934CA0D6E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86954" y="3936376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C6A501-3DCC-4481-BBAE-64170502D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742" y="4685523"/>
              <a:ext cx="6723978" cy="1503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507CB-89F8-4F1E-B360-E9B85C36E8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626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FA70DE-F89F-43F0-A6A5-2E6E010FD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42" y="4700560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4DDB4E-95F0-4D6E-9329-AB592D968AD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1857964" y="4936524"/>
            <a:ext cx="1405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A0B80FB-D79E-4AD8-B9B1-271278DA2D87}"/>
              </a:ext>
            </a:extLst>
          </p:cNvPr>
          <p:cNvSpPr txBox="1"/>
          <p:nvPr/>
        </p:nvSpPr>
        <p:spPr>
          <a:xfrm>
            <a:off x="2291989" y="4936524"/>
            <a:ext cx="8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11C6E4B-46A8-4BF6-8CA2-8EAB776D57BA}"/>
              </a:ext>
            </a:extLst>
          </p:cNvPr>
          <p:cNvSpPr/>
          <p:nvPr/>
        </p:nvSpPr>
        <p:spPr>
          <a:xfrm>
            <a:off x="4871496" y="3108545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.NET Core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EEA49C0-1624-4F5B-958D-6F94DB29B199}"/>
              </a:ext>
            </a:extLst>
          </p:cNvPr>
          <p:cNvSpPr/>
          <p:nvPr/>
        </p:nvSpPr>
        <p:spPr>
          <a:xfrm>
            <a:off x="6605450" y="3104417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.NET Core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11A144-8218-4611-AEA5-CA59EC08EBCA}"/>
              </a:ext>
            </a:extLst>
          </p:cNvPr>
          <p:cNvSpPr/>
          <p:nvPr/>
        </p:nvSpPr>
        <p:spPr>
          <a:xfrm>
            <a:off x="8338597" y="3108545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.NET Core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9CD386F-E982-4B59-A5E7-24CE2E51563E}"/>
              </a:ext>
            </a:extLst>
          </p:cNvPr>
          <p:cNvSpPr/>
          <p:nvPr/>
        </p:nvSpPr>
        <p:spPr>
          <a:xfrm>
            <a:off x="10071744" y="3112673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.NET Core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A39B910-54AC-45DF-AF51-C58BCD1B81C8}"/>
              </a:ext>
            </a:extLst>
          </p:cNvPr>
          <p:cNvSpPr/>
          <p:nvPr/>
        </p:nvSpPr>
        <p:spPr>
          <a:xfrm>
            <a:off x="10070761" y="5195472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.NET Core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7D763DF-127C-46C7-A059-2561E9231286}"/>
              </a:ext>
            </a:extLst>
          </p:cNvPr>
          <p:cNvSpPr/>
          <p:nvPr/>
        </p:nvSpPr>
        <p:spPr>
          <a:xfrm>
            <a:off x="3261959" y="5195472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.NET Core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26A48A-0409-4FED-830F-47BAB707E8ED}"/>
              </a:ext>
            </a:extLst>
          </p:cNvPr>
          <p:cNvSpPr/>
          <p:nvPr/>
        </p:nvSpPr>
        <p:spPr>
          <a:xfrm>
            <a:off x="6548682" y="5662907"/>
            <a:ext cx="1608154" cy="667157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SQL Server (data + BLOBs)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E5C87C4-54FF-4F61-B320-7EC196CF9721}"/>
              </a:ext>
            </a:extLst>
          </p:cNvPr>
          <p:cNvSpPr/>
          <p:nvPr/>
        </p:nvSpPr>
        <p:spPr>
          <a:xfrm>
            <a:off x="8462607" y="4242001"/>
            <a:ext cx="1370021" cy="34353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RabbitMQ</a:t>
            </a:r>
          </a:p>
        </p:txBody>
      </p:sp>
    </p:spTree>
    <p:extLst>
      <p:ext uri="{BB962C8B-B14F-4D97-AF65-F5344CB8AC3E}">
        <p14:creationId xmlns:p14="http://schemas.microsoft.com/office/powerpoint/2010/main" val="27821774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Physical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871497" y="2520217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6605047" y="2520217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338597" y="25340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487935" y="464429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263344" y="464429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605047" y="4298349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10072146" y="464429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072147" y="25340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57ADD9-8E74-4D7A-8EEF-A1142CFD79DA}"/>
              </a:ext>
            </a:extLst>
          </p:cNvPr>
          <p:cNvSpPr txBox="1"/>
          <p:nvPr/>
        </p:nvSpPr>
        <p:spPr>
          <a:xfrm>
            <a:off x="8722011" y="392901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9ABB1A-755C-491D-B7A8-3B4B649A7FEA}"/>
              </a:ext>
            </a:extLst>
          </p:cNvPr>
          <p:cNvGrpSpPr/>
          <p:nvPr/>
        </p:nvGrpSpPr>
        <p:grpSpPr>
          <a:xfrm>
            <a:off x="3949742" y="3107034"/>
            <a:ext cx="6723978" cy="1513331"/>
            <a:chOff x="3949742" y="3936376"/>
            <a:chExt cx="6723978" cy="151333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58826B4-25C7-4C95-8E5E-E3403B7B8CA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60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7AFF9E-4442-4C91-B577-23116620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720" y="3943427"/>
              <a:ext cx="0" cy="1494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5B02BB-2D30-40B5-B07C-934CA0D6E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86954" y="3936376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C6A501-3DCC-4481-BBAE-64170502D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742" y="4685523"/>
              <a:ext cx="6723978" cy="1503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507CB-89F8-4F1E-B360-E9B85C36E8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626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FA70DE-F89F-43F0-A6A5-2E6E010FD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42" y="4700560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4DDB4E-95F0-4D6E-9329-AB592D968AD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1857964" y="4936524"/>
            <a:ext cx="1405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A0B80FB-D79E-4AD8-B9B1-271278DA2D87}"/>
              </a:ext>
            </a:extLst>
          </p:cNvPr>
          <p:cNvSpPr txBox="1"/>
          <p:nvPr/>
        </p:nvSpPr>
        <p:spPr>
          <a:xfrm>
            <a:off x="2291989" y="4936524"/>
            <a:ext cx="8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725C05-B801-4313-B1E9-BAF468770D06}"/>
              </a:ext>
            </a:extLst>
          </p:cNvPr>
          <p:cNvSpPr/>
          <p:nvPr/>
        </p:nvSpPr>
        <p:spPr>
          <a:xfrm>
            <a:off x="5023897" y="2672617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A749662-5DD7-452E-AC8B-174B829BA943}"/>
              </a:ext>
            </a:extLst>
          </p:cNvPr>
          <p:cNvSpPr/>
          <p:nvPr/>
        </p:nvSpPr>
        <p:spPr>
          <a:xfrm>
            <a:off x="6757447" y="2672617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3694F8-CFFE-48FC-9698-D393A7186913}"/>
              </a:ext>
            </a:extLst>
          </p:cNvPr>
          <p:cNvSpPr/>
          <p:nvPr/>
        </p:nvSpPr>
        <p:spPr>
          <a:xfrm>
            <a:off x="8490997" y="2686462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E04C84-F9D2-4D70-9AC0-F858AB91C1C0}"/>
              </a:ext>
            </a:extLst>
          </p:cNvPr>
          <p:cNvSpPr/>
          <p:nvPr/>
        </p:nvSpPr>
        <p:spPr>
          <a:xfrm>
            <a:off x="10224547" y="2686462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8325A1-B38B-4917-9F96-7BF9A98EBF95}"/>
              </a:ext>
            </a:extLst>
          </p:cNvPr>
          <p:cNvSpPr/>
          <p:nvPr/>
        </p:nvSpPr>
        <p:spPr>
          <a:xfrm>
            <a:off x="10224546" y="4796693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EC355EE-14D1-4128-BA02-83289E50FDDA}"/>
              </a:ext>
            </a:extLst>
          </p:cNvPr>
          <p:cNvSpPr/>
          <p:nvPr/>
        </p:nvSpPr>
        <p:spPr>
          <a:xfrm>
            <a:off x="3415744" y="4796693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724898-4B17-4EAB-9461-4BDC05F70191}"/>
              </a:ext>
            </a:extLst>
          </p:cNvPr>
          <p:cNvSpPr/>
          <p:nvPr/>
        </p:nvSpPr>
        <p:spPr>
          <a:xfrm>
            <a:off x="5167192" y="2144122"/>
            <a:ext cx="839523" cy="31829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LB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1B1D81E-7E57-4E1F-804C-B235AC03674E}"/>
              </a:ext>
            </a:extLst>
          </p:cNvPr>
          <p:cNvSpPr/>
          <p:nvPr/>
        </p:nvSpPr>
        <p:spPr>
          <a:xfrm>
            <a:off x="6891969" y="2144122"/>
            <a:ext cx="839523" cy="31829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LB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58B7D43-67CE-4308-A6F2-5C84CB0F1B43}"/>
              </a:ext>
            </a:extLst>
          </p:cNvPr>
          <p:cNvSpPr/>
          <p:nvPr/>
        </p:nvSpPr>
        <p:spPr>
          <a:xfrm>
            <a:off x="8616746" y="2144122"/>
            <a:ext cx="839523" cy="31829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LB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DEA737-BD3F-449E-B32F-C9AF43AA2679}"/>
              </a:ext>
            </a:extLst>
          </p:cNvPr>
          <p:cNvSpPr/>
          <p:nvPr/>
        </p:nvSpPr>
        <p:spPr>
          <a:xfrm>
            <a:off x="10341523" y="2144122"/>
            <a:ext cx="839523" cy="31829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LB</a:t>
            </a:r>
          </a:p>
        </p:txBody>
      </p:sp>
    </p:spTree>
    <p:extLst>
      <p:ext uri="{BB962C8B-B14F-4D97-AF65-F5344CB8AC3E}">
        <p14:creationId xmlns:p14="http://schemas.microsoft.com/office/powerpoint/2010/main" val="42775191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1D1A29D-B86F-4C9E-BFE9-F596D4122145}"/>
              </a:ext>
            </a:extLst>
          </p:cNvPr>
          <p:cNvGrpSpPr/>
          <p:nvPr/>
        </p:nvGrpSpPr>
        <p:grpSpPr>
          <a:xfrm>
            <a:off x="1954071" y="1878584"/>
            <a:ext cx="9528634" cy="2655808"/>
            <a:chOff x="2300140" y="688158"/>
            <a:chExt cx="9528634" cy="26558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999680-5BA6-4B55-94E0-CCC0C925C244}"/>
                </a:ext>
              </a:extLst>
            </p:cNvPr>
            <p:cNvSpPr txBox="1"/>
            <p:nvPr/>
          </p:nvSpPr>
          <p:spPr>
            <a:xfrm>
              <a:off x="2300140" y="688158"/>
              <a:ext cx="9528634" cy="163121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0000" dirty="0" err="1">
                  <a:ln w="0"/>
                  <a:solidFill>
                    <a:srgbClr val="7030A0"/>
                  </a:solidFill>
                  <a:effectLst/>
                  <a:latin typeface="Magneto" panose="04030805050802020D02" pitchFamily="82" charset="0"/>
                  <a:cs typeface="Gisha" panose="020B0502040204020203" pitchFamily="34" charset="-79"/>
                </a:rPr>
                <a:t>Muscar.auto</a:t>
              </a:r>
              <a:endParaRPr lang="en-US" sz="10000" dirty="0">
                <a:ln w="0"/>
                <a:solidFill>
                  <a:srgbClr val="7030A0"/>
                </a:solidFill>
                <a:effectLst/>
                <a:latin typeface="Magneto" panose="04030805050802020D02" pitchFamily="82" charset="0"/>
                <a:cs typeface="Gisha" panose="020B0502040204020203" pitchFamily="34" charset="-79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80DC25-34B3-4BF5-8FEB-38B8CF35492D}"/>
                </a:ext>
              </a:extLst>
            </p:cNvPr>
            <p:cNvSpPr txBox="1"/>
            <p:nvPr/>
          </p:nvSpPr>
          <p:spPr>
            <a:xfrm>
              <a:off x="3224700" y="2174415"/>
              <a:ext cx="78998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dirty="0">
                  <a:solidFill>
                    <a:schemeClr val="bg2">
                      <a:lumMod val="50000"/>
                    </a:schemeClr>
                  </a:solidFill>
                  <a:latin typeface="Haettenschweiler" panose="020B0706040902060204" pitchFamily="34" charset="0"/>
                  <a:cs typeface="Gisha" panose="020B0502040204020203" pitchFamily="34" charset="-79"/>
                </a:rPr>
                <a:t>The Real Autonomous Car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731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210B74D0-B113-4F4F-8410-318A92E477A3}"/>
              </a:ext>
            </a:extLst>
          </p:cNvPr>
          <p:cNvSpPr txBox="1"/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 err="1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5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EE308-02AB-4979-B493-F4787FCECBA3}"/>
              </a:ext>
            </a:extLst>
          </p:cNvPr>
          <p:cNvSpPr txBox="1"/>
          <p:nvPr/>
        </p:nvSpPr>
        <p:spPr>
          <a:xfrm>
            <a:off x="655321" y="2575033"/>
            <a:ext cx="5120113" cy="39178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Manufactures autonomous systems for vehicles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Has &gt;10,000 vehicles on the roads right now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Expects more than 200,000 vehicles by end of year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Needs to reliably receive telemetry from cars and display data about them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62FBD-A727-4B8D-BA20-1EB61F55C0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4" r="21560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202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28EB8-5A49-40DA-ADD3-4B2F1EF6DCD5}"/>
              </a:ext>
            </a:extLst>
          </p:cNvPr>
          <p:cNvSpPr/>
          <p:nvPr/>
        </p:nvSpPr>
        <p:spPr>
          <a:xfrm>
            <a:off x="765142" y="1707822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Functional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5BAB3-F2DA-4EC2-A765-F0F9553E941D}"/>
              </a:ext>
            </a:extLst>
          </p:cNvPr>
          <p:cNvSpPr/>
          <p:nvPr/>
        </p:nvSpPr>
        <p:spPr>
          <a:xfrm>
            <a:off x="7521542" y="1707821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Non-Functional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A83EA-A61C-4AFD-82CF-5830EB40466E}"/>
              </a:ext>
            </a:extLst>
          </p:cNvPr>
          <p:cNvCxnSpPr/>
          <p:nvPr/>
        </p:nvCxnSpPr>
        <p:spPr>
          <a:xfrm flipH="1">
            <a:off x="3497344" y="1432874"/>
            <a:ext cx="312656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C9AD5-15F4-4D83-BD31-1A55C273A0B6}"/>
              </a:ext>
            </a:extLst>
          </p:cNvPr>
          <p:cNvCxnSpPr>
            <a:cxnSpLocks/>
          </p:cNvCxnSpPr>
          <p:nvPr/>
        </p:nvCxnSpPr>
        <p:spPr>
          <a:xfrm>
            <a:off x="7748990" y="1432874"/>
            <a:ext cx="307890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794255-02DE-478F-AD28-F50D2FC1F2AA}"/>
              </a:ext>
            </a:extLst>
          </p:cNvPr>
          <p:cNvSpPr txBox="1"/>
          <p:nvPr/>
        </p:nvSpPr>
        <p:spPr>
          <a:xfrm>
            <a:off x="765142" y="2627663"/>
            <a:ext cx="31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B2AAE-F95D-4733-AB59-1F66734E1225}"/>
              </a:ext>
            </a:extLst>
          </p:cNvPr>
          <p:cNvSpPr txBox="1"/>
          <p:nvPr/>
        </p:nvSpPr>
        <p:spPr>
          <a:xfrm>
            <a:off x="7521542" y="2627661"/>
            <a:ext cx="31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deal with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87DC2-0746-4462-B8EE-A9803BB1F2BB}"/>
              </a:ext>
            </a:extLst>
          </p:cNvPr>
          <p:cNvSpPr txBox="1"/>
          <p:nvPr/>
        </p:nvSpPr>
        <p:spPr>
          <a:xfrm>
            <a:off x="765142" y="3023795"/>
            <a:ext cx="4704080" cy="29445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Web Based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Receive telemetry from cars (location, speed, breakdowns, </a:t>
            </a:r>
            <a:r>
              <a:rPr lang="en-US" dirty="0" err="1">
                <a:solidFill>
                  <a:schemeClr val="accent2"/>
                </a:solidFill>
                <a:latin typeface="Bahnschrift" panose="020B0502040204020203" pitchFamily="34" charset="0"/>
              </a:rPr>
              <a:t>etc</a:t>
            </a: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Store telemetry in a persistent store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Display dashboards summarizing the data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Perform analysis on the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DD98F2-4426-480D-AFF9-7FDF2A48F1E5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4703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E63A2E-91D9-415A-BC3B-60B929F07B76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NFR - What We Know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2457449" y="1763486"/>
            <a:ext cx="7647215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Data intensive system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Not a lot of users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A lot of data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Performance is important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A7733-BC25-4238-A5E8-12EC8BFA702D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642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7647215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i="1" dirty="0">
                <a:latin typeface="Bahnschrift" panose="020B0502040204020203" pitchFamily="34" charset="0"/>
              </a:rPr>
              <a:t>“How many expected concurrent users?”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i="1" dirty="0">
                <a:latin typeface="Bahnschrift" panose="020B0502040204020203" pitchFamily="34" charset="0"/>
              </a:rPr>
              <a:t>“How many telemetry messages received per second?”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“</a:t>
            </a:r>
            <a:r>
              <a:rPr lang="en-US" sz="3000" i="1" dirty="0">
                <a:latin typeface="Bahnschrift" panose="020B0502040204020203" pitchFamily="34" charset="0"/>
              </a:rPr>
              <a:t>What is the average size of message?”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i="1" dirty="0">
                <a:latin typeface="Bahnschrift" panose="020B0502040204020203" pitchFamily="34" charset="0"/>
              </a:rPr>
              <a:t>“Is the message schema-less?”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D3722-A952-4948-A7B4-635CDCBFDAE0}"/>
              </a:ext>
            </a:extLst>
          </p:cNvPr>
          <p:cNvSpPr/>
          <p:nvPr/>
        </p:nvSpPr>
        <p:spPr>
          <a:xfrm>
            <a:off x="8070182" y="1904490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E944E-6EC4-43E8-AADC-69DE2F0FA15A}"/>
              </a:ext>
            </a:extLst>
          </p:cNvPr>
          <p:cNvSpPr/>
          <p:nvPr/>
        </p:nvSpPr>
        <p:spPr>
          <a:xfrm>
            <a:off x="7999062" y="3429000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7,000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NFR - What We Ask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9E02BF-B00E-4108-BA38-C181BA8D173E}"/>
              </a:ext>
            </a:extLst>
          </p:cNvPr>
          <p:cNvSpPr/>
          <p:nvPr/>
        </p:nvSpPr>
        <p:spPr>
          <a:xfrm>
            <a:off x="7999062" y="4638040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1KB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AABCD3-A692-463D-98A5-EBC17E384921}"/>
              </a:ext>
            </a:extLst>
          </p:cNvPr>
          <p:cNvSpPr/>
          <p:nvPr/>
        </p:nvSpPr>
        <p:spPr>
          <a:xfrm>
            <a:off x="7999062" y="5632332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Yes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FB5AA-5DAF-4B12-BA3E-26C181585B6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524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7647215" cy="178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 startAt="5"/>
            </a:pPr>
            <a:r>
              <a:rPr lang="en-US" sz="3000" i="1" dirty="0">
                <a:latin typeface="Bahnschrift" panose="020B0502040204020203" pitchFamily="34" charset="0"/>
              </a:rPr>
              <a:t>“Can we tolerate some message loss?”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5"/>
            </a:pPr>
            <a:r>
              <a:rPr lang="en-US" sz="3000" i="1" dirty="0">
                <a:latin typeface="Bahnschrift" panose="020B0502040204020203" pitchFamily="34" charset="0"/>
              </a:rPr>
              <a:t>“What is the desired SLA?”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D3722-A952-4948-A7B4-635CDCBFDAE0}"/>
              </a:ext>
            </a:extLst>
          </p:cNvPr>
          <p:cNvSpPr/>
          <p:nvPr/>
        </p:nvSpPr>
        <p:spPr>
          <a:xfrm>
            <a:off x="8070182" y="1904490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Sort of…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E944E-6EC4-43E8-AADC-69DE2F0FA15A}"/>
              </a:ext>
            </a:extLst>
          </p:cNvPr>
          <p:cNvSpPr/>
          <p:nvPr/>
        </p:nvSpPr>
        <p:spPr>
          <a:xfrm>
            <a:off x="8070182" y="2907711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Highest Possible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NFR - What We Ask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F69AB-AC23-48A4-8B7C-AA627D07AC11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3164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11477597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1 Message = 1KB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7,000 messages / sec = 7MB / sec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             =&gt; ~25GB / </a:t>
            </a:r>
            <a:r>
              <a:rPr lang="en-US" sz="3000" dirty="0" err="1">
                <a:latin typeface="Bahnschrift" panose="020B0502040204020203" pitchFamily="34" charset="0"/>
              </a:rPr>
              <a:t>hr</a:t>
            </a:r>
            <a:endParaRPr lang="en-US" sz="3000" dirty="0">
              <a:latin typeface="Bahnschrift" panose="020B05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             =&gt; ~605GB / day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             =&gt; ~221TB / year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Data Volume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6CE04-70EF-4873-B3F2-ACD9B4EEE568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D8508AC-4487-4280-9C6E-6F380877F518}"/>
              </a:ext>
            </a:extLst>
          </p:cNvPr>
          <p:cNvCxnSpPr/>
          <p:nvPr/>
        </p:nvCxnSpPr>
        <p:spPr>
          <a:xfrm flipH="1">
            <a:off x="5232400" y="6024880"/>
            <a:ext cx="863600" cy="0"/>
          </a:xfrm>
          <a:prstGeom prst="straightConnector1">
            <a:avLst/>
          </a:prstGeom>
          <a:ln w="1174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BD3201-D3F9-4EDB-8593-566B79BFEB14}"/>
              </a:ext>
            </a:extLst>
          </p:cNvPr>
          <p:cNvSpPr txBox="1"/>
          <p:nvPr/>
        </p:nvSpPr>
        <p:spPr>
          <a:xfrm>
            <a:off x="6342571" y="5424146"/>
            <a:ext cx="3556341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That’s a lot!</a:t>
            </a:r>
          </a:p>
        </p:txBody>
      </p:sp>
    </p:spTree>
    <p:extLst>
      <p:ext uri="{BB962C8B-B14F-4D97-AF65-F5344CB8AC3E}">
        <p14:creationId xmlns:p14="http://schemas.microsoft.com/office/powerpoint/2010/main" val="188204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11477597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Defines for how long records are kept in the database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happens to them after the retention period?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	- Deleted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	- Moved to archive data store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Retention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6CE04-70EF-4873-B3F2-ACD9B4EEE568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789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8538820-89E4-456B-8BA6-F89532C0268E}"/>
              </a:ext>
            </a:extLst>
          </p:cNvPr>
          <p:cNvSpPr/>
          <p:nvPr/>
        </p:nvSpPr>
        <p:spPr>
          <a:xfrm>
            <a:off x="2649348" y="465289"/>
            <a:ext cx="5976491" cy="936791"/>
          </a:xfrm>
          <a:prstGeom prst="rect">
            <a:avLst/>
          </a:prstGeom>
          <a:solidFill>
            <a:srgbClr val="542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" panose="020B0502040204020203" pitchFamily="34" charset="0"/>
              </a:rPr>
              <a:t>Application 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48F3E7-C3C6-4B2E-AB46-8CC5A79A2E83}"/>
              </a:ext>
            </a:extLst>
          </p:cNvPr>
          <p:cNvSpPr/>
          <p:nvPr/>
        </p:nvSpPr>
        <p:spPr>
          <a:xfrm>
            <a:off x="2649349" y="1753846"/>
            <a:ext cx="5976490" cy="936791"/>
          </a:xfrm>
          <a:prstGeom prst="rect">
            <a:avLst/>
          </a:prstGeom>
          <a:solidFill>
            <a:srgbClr val="542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" panose="020B0502040204020203" pitchFamily="34" charset="0"/>
              </a:rPr>
              <a:t>Defining Requirements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F56F28-0EEB-4E57-8B88-520BADE8A9FB}"/>
              </a:ext>
            </a:extLst>
          </p:cNvPr>
          <p:cNvSpPr/>
          <p:nvPr/>
        </p:nvSpPr>
        <p:spPr>
          <a:xfrm>
            <a:off x="2649348" y="3042402"/>
            <a:ext cx="5976489" cy="936791"/>
          </a:xfrm>
          <a:prstGeom prst="rect">
            <a:avLst/>
          </a:prstGeom>
          <a:solidFill>
            <a:srgbClr val="542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ahnschrift" panose="020B0502040204020203" pitchFamily="34" charset="0"/>
              </a:rPr>
              <a:t>Components Mapping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3036C-8462-4AFD-B62F-4B7C7F9AFD5A}"/>
              </a:ext>
            </a:extLst>
          </p:cNvPr>
          <p:cNvSpPr/>
          <p:nvPr/>
        </p:nvSpPr>
        <p:spPr>
          <a:xfrm>
            <a:off x="2649349" y="4330959"/>
            <a:ext cx="5976488" cy="936791"/>
          </a:xfrm>
          <a:prstGeom prst="rect">
            <a:avLst/>
          </a:prstGeom>
          <a:solidFill>
            <a:srgbClr val="542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ahnschrift" panose="020B0502040204020203" pitchFamily="34" charset="0"/>
              </a:rPr>
              <a:t>Technology Stack Selection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60099D-1695-4C64-B58C-128CDDA6AB6E}"/>
              </a:ext>
            </a:extLst>
          </p:cNvPr>
          <p:cNvSpPr/>
          <p:nvPr/>
        </p:nvSpPr>
        <p:spPr>
          <a:xfrm>
            <a:off x="2649348" y="5619515"/>
            <a:ext cx="5976487" cy="936791"/>
          </a:xfrm>
          <a:prstGeom prst="rect">
            <a:avLst/>
          </a:prstGeom>
          <a:solidFill>
            <a:srgbClr val="542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Bahnschrift" panose="020B0502040204020203" pitchFamily="34" charset="0"/>
              </a:rPr>
              <a:t>Architecture Design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14EBDE9-7245-4B23-9AEE-EB94BD86E746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5637594" y="1402080"/>
            <a:ext cx="0" cy="351766"/>
          </a:xfrm>
          <a:prstGeom prst="straightConnector1">
            <a:avLst/>
          </a:prstGeom>
          <a:ln w="25400">
            <a:solidFill>
              <a:srgbClr val="5427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7B1F2D-AA2B-44CB-8951-B7ECCF924D64}"/>
              </a:ext>
            </a:extLst>
          </p:cNvPr>
          <p:cNvCxnSpPr/>
          <p:nvPr/>
        </p:nvCxnSpPr>
        <p:spPr>
          <a:xfrm>
            <a:off x="5594542" y="3979193"/>
            <a:ext cx="0" cy="351766"/>
          </a:xfrm>
          <a:prstGeom prst="straightConnector1">
            <a:avLst/>
          </a:prstGeom>
          <a:ln w="25400">
            <a:solidFill>
              <a:srgbClr val="5427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BBBA62-E625-45D2-A456-18C3C3B78D9A}"/>
              </a:ext>
            </a:extLst>
          </p:cNvPr>
          <p:cNvCxnSpPr/>
          <p:nvPr/>
        </p:nvCxnSpPr>
        <p:spPr>
          <a:xfrm>
            <a:off x="5594542" y="2690636"/>
            <a:ext cx="0" cy="351766"/>
          </a:xfrm>
          <a:prstGeom prst="straightConnector1">
            <a:avLst/>
          </a:prstGeom>
          <a:ln w="25400">
            <a:solidFill>
              <a:srgbClr val="5427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B92CEE-A227-45C0-9019-D59C40CE3A52}"/>
              </a:ext>
            </a:extLst>
          </p:cNvPr>
          <p:cNvCxnSpPr/>
          <p:nvPr/>
        </p:nvCxnSpPr>
        <p:spPr>
          <a:xfrm>
            <a:off x="5594542" y="5267750"/>
            <a:ext cx="0" cy="351766"/>
          </a:xfrm>
          <a:prstGeom prst="straightConnector1">
            <a:avLst/>
          </a:prstGeom>
          <a:ln w="25400">
            <a:solidFill>
              <a:srgbClr val="5427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88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11477597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Motivation: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Keep database from exploding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Improve query 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Retention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6CE04-70EF-4873-B3F2-ACD9B4EEE568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6AEE13-D9B6-4ADD-8260-8777C195F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4560570"/>
            <a:ext cx="11811000" cy="1943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826348-8805-414B-BDE0-7AB25BF55729}"/>
              </a:ext>
            </a:extLst>
          </p:cNvPr>
          <p:cNvSpPr/>
          <p:nvPr/>
        </p:nvSpPr>
        <p:spPr>
          <a:xfrm>
            <a:off x="8768080" y="4647389"/>
            <a:ext cx="3108960" cy="74064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4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11477597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 err="1">
                <a:latin typeface="Bahnschrift" panose="020B0502040204020203" pitchFamily="34" charset="0"/>
              </a:rPr>
              <a:t>Muscar</a:t>
            </a:r>
            <a:r>
              <a:rPr lang="en-US" sz="3000" dirty="0">
                <a:latin typeface="Bahnschrift" panose="020B0502040204020203" pitchFamily="34" charset="0"/>
              </a:rPr>
              <a:t> needs two types of data: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Operational, near-real-time (location, speed, etc.)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Aggregated and ready for analysis (BI – Business Intelligence)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Retention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6CE04-70EF-4873-B3F2-ACD9B4EEE568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2387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Retention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6CE04-70EF-4873-B3F2-ACD9B4EEE568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14364C6-7101-44B1-8977-15D03EE204BE}"/>
              </a:ext>
            </a:extLst>
          </p:cNvPr>
          <p:cNvGraphicFramePr>
            <a:graphicFrameLocks noGrp="1"/>
          </p:cNvGraphicFramePr>
          <p:nvPr/>
        </p:nvGraphicFramePr>
        <p:xfrm>
          <a:off x="1808480" y="2313445"/>
          <a:ext cx="8127999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568952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5086887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602895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Bahnschrift" panose="020B0502040204020203" pitchFamily="34" charset="0"/>
                        </a:rPr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Bahnschrift" panose="020B0502040204020203" pitchFamily="34" charset="0"/>
                        </a:rPr>
                        <a:t>Used for…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Bahnschrift" panose="020B0502040204020203" pitchFamily="34" charset="0"/>
                        </a:rPr>
                        <a:t>Retention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255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Monitor real time data from cars.</a:t>
                      </a:r>
                    </a:p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Performance is critical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91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Aggregated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Reports, BI. Not real time, can be slower.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200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214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84034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Retention Period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6CE04-70EF-4873-B3F2-ACD9B4EEE568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14364C6-7101-44B1-8977-15D03EE204BE}"/>
              </a:ext>
            </a:extLst>
          </p:cNvPr>
          <p:cNvGraphicFramePr>
            <a:graphicFrameLocks noGrp="1"/>
          </p:cNvGraphicFramePr>
          <p:nvPr/>
        </p:nvGraphicFramePr>
        <p:xfrm>
          <a:off x="1808480" y="2313445"/>
          <a:ext cx="8127999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2568952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05086887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602895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Bahnschrift" panose="020B0502040204020203" pitchFamily="34" charset="0"/>
                        </a:rPr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Bahnschrift" panose="020B0502040204020203" pitchFamily="34" charset="0"/>
                        </a:rPr>
                        <a:t>Used for…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Bahnschrift" panose="020B0502040204020203" pitchFamily="34" charset="0"/>
                        </a:rPr>
                        <a:t>Retention Period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255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Operational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Monitor real time data from cars.</a:t>
                      </a:r>
                    </a:p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Performance is critical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1 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91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Aggregated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Reports, BI. Not real time, can be slower.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Bahnschrift" panose="020B0502040204020203" pitchFamily="34" charset="0"/>
                        </a:rPr>
                        <a:t>Forever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214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88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11477597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1 Message = 1KB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7,000 messages / sec = 7MB / sec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             =&gt; ~25GB / </a:t>
            </a:r>
            <a:r>
              <a:rPr lang="en-US" sz="3000" dirty="0" err="1">
                <a:latin typeface="Bahnschrift" panose="020B0502040204020203" pitchFamily="34" charset="0"/>
              </a:rPr>
              <a:t>hr</a:t>
            </a:r>
            <a:endParaRPr lang="en-US" sz="3000" dirty="0">
              <a:latin typeface="Bahnschrift" panose="020B05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             =&gt; ~605GB / day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             =&gt; ~221TB / year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Data Volume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6CE04-70EF-4873-B3F2-ACD9B4EEE568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836585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11477597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1 Message = 1KB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7,000 messages / sec = 7MB / sec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             =&gt; ~25GB / </a:t>
            </a:r>
            <a:r>
              <a:rPr lang="en-US" sz="3000" dirty="0" err="1">
                <a:latin typeface="Bahnschrift" panose="020B0502040204020203" pitchFamily="34" charset="0"/>
              </a:rPr>
              <a:t>hr</a:t>
            </a:r>
            <a:endParaRPr lang="en-US" sz="3000" dirty="0">
              <a:latin typeface="Bahnschrift" panose="020B0502040204020203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             =&gt; ~605GB / day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             =&gt; ~4TB / week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Data Volume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6CE04-70EF-4873-B3F2-ACD9B4EEE568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2294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28EB8-5A49-40DA-ADD3-4B2F1EF6DCD5}"/>
              </a:ext>
            </a:extLst>
          </p:cNvPr>
          <p:cNvSpPr/>
          <p:nvPr/>
        </p:nvSpPr>
        <p:spPr>
          <a:xfrm>
            <a:off x="765142" y="1707822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Functional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5BAB3-F2DA-4EC2-A765-F0F9553E941D}"/>
              </a:ext>
            </a:extLst>
          </p:cNvPr>
          <p:cNvSpPr/>
          <p:nvPr/>
        </p:nvSpPr>
        <p:spPr>
          <a:xfrm>
            <a:off x="7521542" y="1707821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Non-Functional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A83EA-A61C-4AFD-82CF-5830EB40466E}"/>
              </a:ext>
            </a:extLst>
          </p:cNvPr>
          <p:cNvCxnSpPr/>
          <p:nvPr/>
        </p:nvCxnSpPr>
        <p:spPr>
          <a:xfrm flipH="1">
            <a:off x="3497344" y="1432874"/>
            <a:ext cx="312656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C9AD5-15F4-4D83-BD31-1A55C273A0B6}"/>
              </a:ext>
            </a:extLst>
          </p:cNvPr>
          <p:cNvCxnSpPr>
            <a:cxnSpLocks/>
          </p:cNvCxnSpPr>
          <p:nvPr/>
        </p:nvCxnSpPr>
        <p:spPr>
          <a:xfrm>
            <a:off x="7748990" y="1432874"/>
            <a:ext cx="307890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794255-02DE-478F-AD28-F50D2FC1F2AA}"/>
              </a:ext>
            </a:extLst>
          </p:cNvPr>
          <p:cNvSpPr txBox="1"/>
          <p:nvPr/>
        </p:nvSpPr>
        <p:spPr>
          <a:xfrm>
            <a:off x="765142" y="2627663"/>
            <a:ext cx="31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B2AAE-F95D-4733-AB59-1F66734E1225}"/>
              </a:ext>
            </a:extLst>
          </p:cNvPr>
          <p:cNvSpPr txBox="1"/>
          <p:nvPr/>
        </p:nvSpPr>
        <p:spPr>
          <a:xfrm>
            <a:off x="7521542" y="2627661"/>
            <a:ext cx="31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deal with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0D6B7-B1A5-433B-BE92-4D76EADC4E3E}"/>
              </a:ext>
            </a:extLst>
          </p:cNvPr>
          <p:cNvSpPr txBox="1"/>
          <p:nvPr/>
        </p:nvSpPr>
        <p:spPr>
          <a:xfrm>
            <a:off x="6727491" y="3219739"/>
            <a:ext cx="4704080" cy="211352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10 Concurrent users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7,000 </a:t>
            </a:r>
            <a:r>
              <a:rPr lang="en-US" dirty="0" err="1">
                <a:solidFill>
                  <a:schemeClr val="accent2"/>
                </a:solidFill>
                <a:latin typeface="Bahnschrift" panose="020B0502040204020203" pitchFamily="34" charset="0"/>
              </a:rPr>
              <a:t>msgs</a:t>
            </a: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/sec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Max data in the operational DB: 4TB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Mission critical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Performance is critical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D4135-8BC0-4638-B230-E1EB11F701FD}"/>
              </a:ext>
            </a:extLst>
          </p:cNvPr>
          <p:cNvSpPr txBox="1"/>
          <p:nvPr/>
        </p:nvSpPr>
        <p:spPr>
          <a:xfrm>
            <a:off x="765142" y="3023795"/>
            <a:ext cx="4704080" cy="29445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Web Based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Receive telemetry from cars (location, speed, breakdowns, </a:t>
            </a:r>
            <a:r>
              <a:rPr lang="en-US" dirty="0" err="1">
                <a:solidFill>
                  <a:schemeClr val="accent2"/>
                </a:solidFill>
                <a:latin typeface="Bahnschrift" panose="020B0502040204020203" pitchFamily="34" charset="0"/>
              </a:rPr>
              <a:t>etc</a:t>
            </a: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Store telemetry in a persistent store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Display dashboards summarizing the data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Perform analysis on the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F7F044-D4E9-4D63-81F4-0716363D8028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2703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87DC2-0746-4462-B8EE-A9803BB1F2BB}"/>
              </a:ext>
            </a:extLst>
          </p:cNvPr>
          <p:cNvSpPr txBox="1"/>
          <p:nvPr/>
        </p:nvSpPr>
        <p:spPr>
          <a:xfrm>
            <a:off x="567179" y="1815146"/>
            <a:ext cx="4595955" cy="211352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Based on requirements: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Receive telemetry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Validate telemetry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Store telemetry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Query &amp; analyze telemetry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731380" y="181514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9440983" y="1815146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telemetry from cars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046D5A-278E-4F2A-B682-B585774D58D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9101409" y="2107377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432981" y="181514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Cars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593434" y="5263483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Operational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EB033-2F91-4072-B399-A6E13E809E8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7731380" y="294671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pipeline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9440983" y="2946715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Queues the telemetry messages for processing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9101409" y="323894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8278449" y="2385506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803010" y="2101474"/>
            <a:ext cx="928370" cy="590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07FD9D-CADB-49B5-8FEF-EB272A06F56C}"/>
              </a:ext>
            </a:extLst>
          </p:cNvPr>
          <p:cNvSpPr/>
          <p:nvPr/>
        </p:nvSpPr>
        <p:spPr>
          <a:xfrm>
            <a:off x="7731380" y="410509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E98EA3-45DB-4F43-A09F-743CEF99124E}"/>
              </a:ext>
            </a:extLst>
          </p:cNvPr>
          <p:cNvSpPr/>
          <p:nvPr/>
        </p:nvSpPr>
        <p:spPr>
          <a:xfrm>
            <a:off x="9440983" y="41050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Validates the messages and stores them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1E1E50-CEDF-4D45-84E0-A577C538FD1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9101409" y="43973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2DF49-E50B-49E9-B421-24AF56BDC2B9}"/>
              </a:ext>
            </a:extLst>
          </p:cNvPr>
          <p:cNvCxnSpPr>
            <a:cxnSpLocks/>
          </p:cNvCxnSpPr>
          <p:nvPr/>
        </p:nvCxnSpPr>
        <p:spPr>
          <a:xfrm>
            <a:off x="8278449" y="3543890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8278448" y="4702274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BCA541-57EC-4D12-9ACE-1B2DECF94ACD}"/>
              </a:ext>
            </a:extLst>
          </p:cNvPr>
          <p:cNvSpPr/>
          <p:nvPr/>
        </p:nvSpPr>
        <p:spPr>
          <a:xfrm>
            <a:off x="5380229" y="435019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3670626" y="4105100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Queries the operational DB and displays real time data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</p:cNvCxnSpPr>
          <p:nvPr/>
        </p:nvCxnSpPr>
        <p:spPr>
          <a:xfrm>
            <a:off x="5022678" y="464242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61A79D1F-9806-473B-A0A5-BCB97F6FA5A0}"/>
              </a:ext>
            </a:extLst>
          </p:cNvPr>
          <p:cNvSpPr/>
          <p:nvPr/>
        </p:nvSpPr>
        <p:spPr>
          <a:xfrm>
            <a:off x="5210442" y="5679489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AD18A-886F-40FC-B135-0FACAA524E83}"/>
              </a:ext>
            </a:extLst>
          </p:cNvPr>
          <p:cNvSpPr/>
          <p:nvPr/>
        </p:nvSpPr>
        <p:spPr>
          <a:xfrm>
            <a:off x="3027357" y="592458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BI Application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5DAA77-2AAB-4C52-8A3F-4AA216C07EED}"/>
              </a:ext>
            </a:extLst>
          </p:cNvPr>
          <p:cNvSpPr/>
          <p:nvPr/>
        </p:nvSpPr>
        <p:spPr>
          <a:xfrm>
            <a:off x="1317754" y="5924583"/>
            <a:ext cx="1370029" cy="82955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Reports and analysis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FCC8CD-265D-4E41-8D11-4F93FA77600F}"/>
              </a:ext>
            </a:extLst>
          </p:cNvPr>
          <p:cNvCxnSpPr>
            <a:cxnSpLocks/>
          </p:cNvCxnSpPr>
          <p:nvPr/>
        </p:nvCxnSpPr>
        <p:spPr>
          <a:xfrm>
            <a:off x="2669806" y="6216815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7AE88-B0D1-4004-B9BE-683B3836821A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4397386" y="6216815"/>
            <a:ext cx="813056" cy="11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stCxn id="50" idx="3"/>
            <a:endCxn id="5" idx="2"/>
          </p:cNvCxnSpPr>
          <p:nvPr/>
        </p:nvCxnSpPr>
        <p:spPr>
          <a:xfrm>
            <a:off x="6750258" y="4642426"/>
            <a:ext cx="843176" cy="1159536"/>
          </a:xfrm>
          <a:prstGeom prst="bentConnector3">
            <a:avLst/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FCE86DE-4DC2-43BE-8938-37D8FDE48523}"/>
              </a:ext>
            </a:extLst>
          </p:cNvPr>
          <p:cNvCxnSpPr>
            <a:stCxn id="5" idx="2"/>
            <a:endCxn id="54" idx="4"/>
          </p:cNvCxnSpPr>
          <p:nvPr/>
        </p:nvCxnSpPr>
        <p:spPr>
          <a:xfrm rot="10800000" flipV="1">
            <a:off x="6580472" y="5801962"/>
            <a:ext cx="1012963" cy="41600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EBD9B335-D667-4173-95A8-537D707848D3}"/>
              </a:ext>
            </a:extLst>
          </p:cNvPr>
          <p:cNvSpPr/>
          <p:nvPr/>
        </p:nvSpPr>
        <p:spPr>
          <a:xfrm>
            <a:off x="9976426" y="527714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Archive DB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7C0561-7EF5-41EA-A71F-20FB8DEC3702}"/>
              </a:ext>
            </a:extLst>
          </p:cNvPr>
          <p:cNvCxnSpPr>
            <a:cxnSpLocks/>
            <a:stCxn id="5" idx="4"/>
            <a:endCxn id="62" idx="2"/>
          </p:cNvCxnSpPr>
          <p:nvPr/>
        </p:nvCxnSpPr>
        <p:spPr>
          <a:xfrm>
            <a:off x="8963463" y="5801962"/>
            <a:ext cx="1012963" cy="136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16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  <p:bldP spid="16" grpId="0" animBg="1"/>
      <p:bldP spid="31" grpId="0" animBg="1"/>
      <p:bldP spid="5" grpId="0" animBg="1"/>
      <p:bldP spid="40" grpId="0" animBg="1"/>
      <p:bldP spid="41" grpId="0" animBg="1"/>
      <p:bldP spid="45" grpId="0" animBg="1"/>
      <p:bldP spid="46" grpId="0" animBg="1"/>
      <p:bldP spid="50" grpId="0" animBg="1"/>
      <p:bldP spid="51" grpId="0" animBg="1"/>
      <p:bldP spid="54" grpId="0" animBg="1"/>
      <p:bldP spid="56" grpId="0" animBg="1"/>
      <p:bldP spid="57" grpId="0" animBg="1"/>
      <p:bldP spid="62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Messaging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87DC2-0746-4462-B8EE-A9803BB1F2BB}"/>
              </a:ext>
            </a:extLst>
          </p:cNvPr>
          <p:cNvSpPr txBox="1"/>
          <p:nvPr/>
        </p:nvSpPr>
        <p:spPr>
          <a:xfrm>
            <a:off x="567179" y="1815146"/>
            <a:ext cx="4595955" cy="211352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Based on requirements: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Receive telemetry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Validate telemetry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Store telemetry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Query &amp; analyze telemetry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731380" y="181514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9440983" y="1815146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telemetry from cars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046D5A-278E-4F2A-B682-B585774D58D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9101409" y="2107377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432981" y="181514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Cars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593434" y="5263483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Operational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EB033-2F91-4072-B399-A6E13E809E8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7731380" y="294671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pipeline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9440983" y="2946715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Queues the telemetry messages for processing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9101409" y="323894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8278449" y="2385506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803010" y="2101474"/>
            <a:ext cx="928370" cy="590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07FD9D-CADB-49B5-8FEF-EB272A06F56C}"/>
              </a:ext>
            </a:extLst>
          </p:cNvPr>
          <p:cNvSpPr/>
          <p:nvPr/>
        </p:nvSpPr>
        <p:spPr>
          <a:xfrm>
            <a:off x="7731380" y="410509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E98EA3-45DB-4F43-A09F-743CEF99124E}"/>
              </a:ext>
            </a:extLst>
          </p:cNvPr>
          <p:cNvSpPr/>
          <p:nvPr/>
        </p:nvSpPr>
        <p:spPr>
          <a:xfrm>
            <a:off x="9440983" y="41050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Validates the messages and stores them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1E1E50-CEDF-4D45-84E0-A577C538FD1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9101409" y="43973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2DF49-E50B-49E9-B421-24AF56BDC2B9}"/>
              </a:ext>
            </a:extLst>
          </p:cNvPr>
          <p:cNvCxnSpPr>
            <a:cxnSpLocks/>
          </p:cNvCxnSpPr>
          <p:nvPr/>
        </p:nvCxnSpPr>
        <p:spPr>
          <a:xfrm>
            <a:off x="8278449" y="3543890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8278448" y="4702274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BCA541-57EC-4D12-9ACE-1B2DECF94ACD}"/>
              </a:ext>
            </a:extLst>
          </p:cNvPr>
          <p:cNvSpPr/>
          <p:nvPr/>
        </p:nvSpPr>
        <p:spPr>
          <a:xfrm>
            <a:off x="5380229" y="435019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3670626" y="4105100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Queries the operational DB and displays real time data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</p:cNvCxnSpPr>
          <p:nvPr/>
        </p:nvCxnSpPr>
        <p:spPr>
          <a:xfrm>
            <a:off x="5022678" y="464242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61A79D1F-9806-473B-A0A5-BCB97F6FA5A0}"/>
              </a:ext>
            </a:extLst>
          </p:cNvPr>
          <p:cNvSpPr/>
          <p:nvPr/>
        </p:nvSpPr>
        <p:spPr>
          <a:xfrm>
            <a:off x="5210442" y="5679489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AD18A-886F-40FC-B135-0FACAA524E83}"/>
              </a:ext>
            </a:extLst>
          </p:cNvPr>
          <p:cNvSpPr/>
          <p:nvPr/>
        </p:nvSpPr>
        <p:spPr>
          <a:xfrm>
            <a:off x="3027357" y="592458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BI Application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5DAA77-2AAB-4C52-8A3F-4AA216C07EED}"/>
              </a:ext>
            </a:extLst>
          </p:cNvPr>
          <p:cNvSpPr/>
          <p:nvPr/>
        </p:nvSpPr>
        <p:spPr>
          <a:xfrm>
            <a:off x="1317754" y="5924583"/>
            <a:ext cx="1370029" cy="82955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Reports and analysis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FCC8CD-265D-4E41-8D11-4F93FA77600F}"/>
              </a:ext>
            </a:extLst>
          </p:cNvPr>
          <p:cNvCxnSpPr>
            <a:cxnSpLocks/>
          </p:cNvCxnSpPr>
          <p:nvPr/>
        </p:nvCxnSpPr>
        <p:spPr>
          <a:xfrm>
            <a:off x="2669806" y="6216815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7AE88-B0D1-4004-B9BE-683B3836821A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4397386" y="6216815"/>
            <a:ext cx="813056" cy="11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stCxn id="50" idx="3"/>
            <a:endCxn id="5" idx="2"/>
          </p:cNvCxnSpPr>
          <p:nvPr/>
        </p:nvCxnSpPr>
        <p:spPr>
          <a:xfrm>
            <a:off x="6750258" y="4642426"/>
            <a:ext cx="843176" cy="1159536"/>
          </a:xfrm>
          <a:prstGeom prst="bentConnector3">
            <a:avLst/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FCE86DE-4DC2-43BE-8938-37D8FDE48523}"/>
              </a:ext>
            </a:extLst>
          </p:cNvPr>
          <p:cNvCxnSpPr>
            <a:stCxn id="5" idx="2"/>
            <a:endCxn id="54" idx="4"/>
          </p:cNvCxnSpPr>
          <p:nvPr/>
        </p:nvCxnSpPr>
        <p:spPr>
          <a:xfrm rot="10800000" flipV="1">
            <a:off x="6580472" y="5801962"/>
            <a:ext cx="1012963" cy="41600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EBD9B335-D667-4173-95A8-537D707848D3}"/>
              </a:ext>
            </a:extLst>
          </p:cNvPr>
          <p:cNvSpPr/>
          <p:nvPr/>
        </p:nvSpPr>
        <p:spPr>
          <a:xfrm>
            <a:off x="9976426" y="527714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Archive DB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7C0561-7EF5-41EA-A71F-20FB8DEC3702}"/>
              </a:ext>
            </a:extLst>
          </p:cNvPr>
          <p:cNvCxnSpPr>
            <a:cxnSpLocks/>
            <a:stCxn id="5" idx="4"/>
            <a:endCxn id="62" idx="2"/>
          </p:cNvCxnSpPr>
          <p:nvPr/>
        </p:nvCxnSpPr>
        <p:spPr>
          <a:xfrm>
            <a:off x="8963463" y="5801962"/>
            <a:ext cx="1012963" cy="136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693601-78FA-4CDD-92FE-48209AF6B6D0}"/>
              </a:ext>
            </a:extLst>
          </p:cNvPr>
          <p:cNvSpPr txBox="1"/>
          <p:nvPr/>
        </p:nvSpPr>
        <p:spPr>
          <a:xfrm>
            <a:off x="6970074" y="1766297"/>
            <a:ext cx="76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TCP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43B2F6-448C-4B99-8187-D41A7F0311A3}"/>
              </a:ext>
            </a:extLst>
          </p:cNvPr>
          <p:cNvSpPr txBox="1"/>
          <p:nvPr/>
        </p:nvSpPr>
        <p:spPr>
          <a:xfrm>
            <a:off x="9122566" y="5835066"/>
            <a:ext cx="76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ETL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0FBB80-4BB9-4D43-82F4-39E330EF96C1}"/>
              </a:ext>
            </a:extLst>
          </p:cNvPr>
          <p:cNvSpPr txBox="1"/>
          <p:nvPr/>
        </p:nvSpPr>
        <p:spPr>
          <a:xfrm>
            <a:off x="6593040" y="6198340"/>
            <a:ext cx="76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339782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  <p:bldP spid="37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731380" y="181514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9440983" y="1815146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telemetry from cars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046D5A-278E-4F2A-B682-B585774D58D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9101409" y="2107377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432981" y="181514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Cars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593434" y="5263483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Operational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EB033-2F91-4072-B399-A6E13E809E8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7731380" y="294671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pipeline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9440983" y="2946715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Queues the telemetry messages for processing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9101409" y="323894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8278449" y="2385506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803010" y="2101474"/>
            <a:ext cx="928370" cy="590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07FD9D-CADB-49B5-8FEF-EB272A06F56C}"/>
              </a:ext>
            </a:extLst>
          </p:cNvPr>
          <p:cNvSpPr/>
          <p:nvPr/>
        </p:nvSpPr>
        <p:spPr>
          <a:xfrm>
            <a:off x="7731380" y="410509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E98EA3-45DB-4F43-A09F-743CEF99124E}"/>
              </a:ext>
            </a:extLst>
          </p:cNvPr>
          <p:cNvSpPr/>
          <p:nvPr/>
        </p:nvSpPr>
        <p:spPr>
          <a:xfrm>
            <a:off x="9440983" y="41050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Validates the messages and stores them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1E1E50-CEDF-4D45-84E0-A577C538FD1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9101409" y="43973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2DF49-E50B-49E9-B421-24AF56BDC2B9}"/>
              </a:ext>
            </a:extLst>
          </p:cNvPr>
          <p:cNvCxnSpPr>
            <a:cxnSpLocks/>
          </p:cNvCxnSpPr>
          <p:nvPr/>
        </p:nvCxnSpPr>
        <p:spPr>
          <a:xfrm>
            <a:off x="8278449" y="3543890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8278448" y="4702274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BCA541-57EC-4D12-9ACE-1B2DECF94ACD}"/>
              </a:ext>
            </a:extLst>
          </p:cNvPr>
          <p:cNvSpPr/>
          <p:nvPr/>
        </p:nvSpPr>
        <p:spPr>
          <a:xfrm>
            <a:off x="5380229" y="435019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3670626" y="4105100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Queries the operational DB and displays real time data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</p:cNvCxnSpPr>
          <p:nvPr/>
        </p:nvCxnSpPr>
        <p:spPr>
          <a:xfrm>
            <a:off x="5022678" y="464242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61A79D1F-9806-473B-A0A5-BCB97F6FA5A0}"/>
              </a:ext>
            </a:extLst>
          </p:cNvPr>
          <p:cNvSpPr/>
          <p:nvPr/>
        </p:nvSpPr>
        <p:spPr>
          <a:xfrm>
            <a:off x="5210442" y="5679489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AD18A-886F-40FC-B135-0FACAA524E83}"/>
              </a:ext>
            </a:extLst>
          </p:cNvPr>
          <p:cNvSpPr/>
          <p:nvPr/>
        </p:nvSpPr>
        <p:spPr>
          <a:xfrm>
            <a:off x="3027357" y="592458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BI Application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5DAA77-2AAB-4C52-8A3F-4AA216C07EED}"/>
              </a:ext>
            </a:extLst>
          </p:cNvPr>
          <p:cNvSpPr/>
          <p:nvPr/>
        </p:nvSpPr>
        <p:spPr>
          <a:xfrm>
            <a:off x="1317754" y="5924583"/>
            <a:ext cx="1370029" cy="82955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Reports and analysis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FCC8CD-265D-4E41-8D11-4F93FA77600F}"/>
              </a:ext>
            </a:extLst>
          </p:cNvPr>
          <p:cNvCxnSpPr>
            <a:cxnSpLocks/>
          </p:cNvCxnSpPr>
          <p:nvPr/>
        </p:nvCxnSpPr>
        <p:spPr>
          <a:xfrm>
            <a:off x="2669806" y="6216815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7AE88-B0D1-4004-B9BE-683B3836821A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4397386" y="6216815"/>
            <a:ext cx="813056" cy="11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stCxn id="50" idx="3"/>
            <a:endCxn id="5" idx="2"/>
          </p:cNvCxnSpPr>
          <p:nvPr/>
        </p:nvCxnSpPr>
        <p:spPr>
          <a:xfrm>
            <a:off x="6750258" y="4642426"/>
            <a:ext cx="843176" cy="1159536"/>
          </a:xfrm>
          <a:prstGeom prst="bentConnector3">
            <a:avLst/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FCE86DE-4DC2-43BE-8938-37D8FDE48523}"/>
              </a:ext>
            </a:extLst>
          </p:cNvPr>
          <p:cNvCxnSpPr>
            <a:stCxn id="5" idx="2"/>
            <a:endCxn id="54" idx="4"/>
          </p:cNvCxnSpPr>
          <p:nvPr/>
        </p:nvCxnSpPr>
        <p:spPr>
          <a:xfrm rot="10800000" flipV="1">
            <a:off x="6580472" y="5801962"/>
            <a:ext cx="1012963" cy="41600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EBD9B335-D667-4173-95A8-537D707848D3}"/>
              </a:ext>
            </a:extLst>
          </p:cNvPr>
          <p:cNvSpPr/>
          <p:nvPr/>
        </p:nvSpPr>
        <p:spPr>
          <a:xfrm>
            <a:off x="9976426" y="527714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Archive DB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7C0561-7EF5-41EA-A71F-20FB8DEC3702}"/>
              </a:ext>
            </a:extLst>
          </p:cNvPr>
          <p:cNvCxnSpPr>
            <a:cxnSpLocks/>
            <a:stCxn id="5" idx="4"/>
            <a:endCxn id="62" idx="2"/>
          </p:cNvCxnSpPr>
          <p:nvPr/>
        </p:nvCxnSpPr>
        <p:spPr>
          <a:xfrm>
            <a:off x="8963463" y="5801962"/>
            <a:ext cx="1012963" cy="136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971357F-B2BC-466F-B0A2-B304A2C80397}"/>
              </a:ext>
            </a:extLst>
          </p:cNvPr>
          <p:cNvSpPr/>
          <p:nvPr/>
        </p:nvSpPr>
        <p:spPr>
          <a:xfrm>
            <a:off x="7603917" y="1725105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5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1D1A29D-B86F-4C9E-BFE9-F596D4122145}"/>
              </a:ext>
            </a:extLst>
          </p:cNvPr>
          <p:cNvGrpSpPr/>
          <p:nvPr/>
        </p:nvGrpSpPr>
        <p:grpSpPr>
          <a:xfrm>
            <a:off x="2177591" y="679704"/>
            <a:ext cx="9528634" cy="3570208"/>
            <a:chOff x="2300140" y="688158"/>
            <a:chExt cx="9528634" cy="357020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999680-5BA6-4B55-94E0-CCC0C925C244}"/>
                </a:ext>
              </a:extLst>
            </p:cNvPr>
            <p:cNvSpPr txBox="1"/>
            <p:nvPr/>
          </p:nvSpPr>
          <p:spPr>
            <a:xfrm>
              <a:off x="2300140" y="688158"/>
              <a:ext cx="9528634" cy="240065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5000" dirty="0">
                  <a:ln w="0"/>
                  <a:solidFill>
                    <a:srgbClr val="FFC000"/>
                  </a:solidFill>
                  <a:effectLst/>
                  <a:latin typeface="Harlow Solid Italic" panose="04030604020F02020D02" pitchFamily="82" charset="0"/>
                  <a:cs typeface="Gisha" panose="020B0502040204020203" pitchFamily="34" charset="-79"/>
                </a:rPr>
                <a:t>Dunderly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80DC25-34B3-4BF5-8FEB-38B8CF35492D}"/>
                </a:ext>
              </a:extLst>
            </p:cNvPr>
            <p:cNvSpPr txBox="1"/>
            <p:nvPr/>
          </p:nvSpPr>
          <p:spPr>
            <a:xfrm>
              <a:off x="2300140" y="3088815"/>
              <a:ext cx="78998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dirty="0">
                  <a:solidFill>
                    <a:schemeClr val="bg2">
                      <a:lumMod val="50000"/>
                    </a:schemeClr>
                  </a:solidFill>
                  <a:latin typeface="Imprint MT Shadow" panose="04020605060303030202" pitchFamily="82" charset="0"/>
                  <a:cs typeface="Gisha" panose="020B0502040204020203" pitchFamily="34" charset="-79"/>
                </a:rPr>
                <a:t>Your Paper 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800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85373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Receives telemetry data from cars using TCP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Pushes the telemetry data to the pipeline</a:t>
            </a:r>
          </a:p>
          <a:p>
            <a:pPr>
              <a:lnSpc>
                <a:spcPct val="200000"/>
              </a:lnSpc>
            </a:pPr>
            <a:endParaRPr lang="en-US" sz="3000" dirty="0"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F699A1-BDA5-4E92-A007-236F42C4A865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246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5197470"/>
            <a:ext cx="424435" cy="39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2412403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3411966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0BE539-5248-40A6-B3C8-5FB038BA5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4312753"/>
            <a:ext cx="424435" cy="393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4DE4BE-51F6-421B-BA54-5179018AA01F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416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Considerations: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Load (7,000 </a:t>
            </a:r>
            <a:r>
              <a:rPr lang="en-US" sz="3000" dirty="0" err="1">
                <a:latin typeface="Bahnschrift" panose="020B0502040204020203" pitchFamily="34" charset="0"/>
              </a:rPr>
              <a:t>msgs</a:t>
            </a:r>
            <a:r>
              <a:rPr lang="en-US" sz="3000" dirty="0">
                <a:latin typeface="Bahnschrift" panose="020B0502040204020203" pitchFamily="34" charset="0"/>
              </a:rPr>
              <a:t>/sec)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Performance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Team’s current knowledge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Environment (OS, </a:t>
            </a:r>
            <a:r>
              <a:rPr lang="en-US" sz="3000" dirty="0" err="1">
                <a:latin typeface="Bahnschrift" panose="020B0502040204020203" pitchFamily="34" charset="0"/>
              </a:rPr>
              <a:t>etc</a:t>
            </a:r>
            <a:r>
              <a:rPr lang="en-US" sz="3000" dirty="0">
                <a:latin typeface="Bahnschrift" panose="020B0502040204020203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23E05-D464-403B-BBE8-1E1181FE598C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0052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20681-C09F-4CB6-99BB-16D16D9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4" y="2162898"/>
            <a:ext cx="1397318" cy="1399505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9B033073-FEEC-4398-8969-2F0ED5C73C52}"/>
              </a:ext>
            </a:extLst>
          </p:cNvPr>
          <p:cNvSpPr/>
          <p:nvPr/>
        </p:nvSpPr>
        <p:spPr>
          <a:xfrm>
            <a:off x="2841867" y="1901012"/>
            <a:ext cx="3985653" cy="945000"/>
          </a:xfrm>
          <a:prstGeom prst="wedgeRectCallout">
            <a:avLst>
              <a:gd name="adj1" fmla="val -71843"/>
              <a:gd name="adj2" fmla="val 42904"/>
            </a:avLst>
          </a:prstGeom>
          <a:solidFill>
            <a:schemeClr val="bg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542708"/>
                </a:solidFill>
              </a:rPr>
              <a:t>Our developers are familiar with Python, and are experts in JavaScript.</a:t>
            </a:r>
          </a:p>
          <a:p>
            <a:r>
              <a:rPr lang="en-US" dirty="0">
                <a:solidFill>
                  <a:srgbClr val="542708"/>
                </a:solidFill>
              </a:rPr>
              <a:t>In addition, we use only Linux servers.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5BD95-7444-4800-8C32-785867B3C51A}"/>
              </a:ext>
            </a:extLst>
          </p:cNvPr>
          <p:cNvSpPr txBox="1"/>
          <p:nvPr/>
        </p:nvSpPr>
        <p:spPr>
          <a:xfrm>
            <a:off x="3759200" y="3429000"/>
            <a:ext cx="6471920" cy="265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FF0000"/>
                </a:solidFill>
                <a:latin typeface="Bahnschrift" panose="020B0502040204020203" pitchFamily="34" charset="0"/>
              </a:rPr>
              <a:t>Python can’t be used for the gateway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solidFill>
                  <a:srgbClr val="FF0000"/>
                </a:solidFill>
                <a:latin typeface="Bahnschrift" panose="020B0502040204020203" pitchFamily="34" charset="0"/>
              </a:rPr>
              <a:t>	Too slow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latin typeface="Bahnschrift" panose="020B0502040204020203" pitchFamily="34" charset="0"/>
              </a:rPr>
              <a:t>We look for a language with great performance, runs on </a:t>
            </a:r>
            <a:r>
              <a:rPr lang="en-US" sz="2200" dirty="0" err="1">
                <a:latin typeface="Bahnschrift" panose="020B0502040204020203" pitchFamily="34" charset="0"/>
              </a:rPr>
              <a:t>linux</a:t>
            </a:r>
            <a:r>
              <a:rPr lang="en-US" sz="2200" dirty="0">
                <a:latin typeface="Bahnschrift" panose="020B0502040204020203" pitchFamily="34" charset="0"/>
              </a:rPr>
              <a:t>, and leverages current skills (Python &amp; JavaScript)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51FE89-29C8-4E03-8473-A9DAD0314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120" y="4764166"/>
            <a:ext cx="1950720" cy="1950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BE49D2-385F-4125-A7F0-CF45FFF0039D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6365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18DE4-7782-4BFF-BEB0-928BD5C7DEA2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8ADFF1-CCDF-4850-BC83-D044CDF20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344" y="1583372"/>
            <a:ext cx="4324350" cy="30003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DF7C19C-C8C1-4AB0-A045-AAB0BE90AF34}"/>
              </a:ext>
            </a:extLst>
          </p:cNvPr>
          <p:cNvGrpSpPr/>
          <p:nvPr/>
        </p:nvGrpSpPr>
        <p:grpSpPr>
          <a:xfrm>
            <a:off x="528002" y="5056953"/>
            <a:ext cx="3633008" cy="561844"/>
            <a:chOff x="528002" y="5056953"/>
            <a:chExt cx="3633008" cy="5618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4A704B7-72E5-49E4-8116-06D666718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002" y="5087433"/>
              <a:ext cx="567645" cy="53136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F92597-C9F3-41AF-96A8-AE13C2F8EF25}"/>
                </a:ext>
              </a:extLst>
            </p:cNvPr>
            <p:cNvSpPr txBox="1"/>
            <p:nvPr/>
          </p:nvSpPr>
          <p:spPr>
            <a:xfrm>
              <a:off x="1111504" y="5056953"/>
              <a:ext cx="3049506" cy="531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200" dirty="0">
                  <a:latin typeface="Bahnschrift" panose="020B0502040204020203" pitchFamily="34" charset="0"/>
                </a:rPr>
                <a:t>Great performance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B57B6F-40FF-4631-BA76-459EE5D586B1}"/>
              </a:ext>
            </a:extLst>
          </p:cNvPr>
          <p:cNvGrpSpPr/>
          <p:nvPr/>
        </p:nvGrpSpPr>
        <p:grpSpPr>
          <a:xfrm>
            <a:off x="4279496" y="5072193"/>
            <a:ext cx="3633008" cy="561844"/>
            <a:chOff x="528002" y="5056953"/>
            <a:chExt cx="3633008" cy="56184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C81AC5E-1C06-417F-84DD-75D47FDE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002" y="5087433"/>
              <a:ext cx="567645" cy="53136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CE755E-3EFD-4970-8589-939A37C264EE}"/>
                </a:ext>
              </a:extLst>
            </p:cNvPr>
            <p:cNvSpPr txBox="1"/>
            <p:nvPr/>
          </p:nvSpPr>
          <p:spPr>
            <a:xfrm>
              <a:off x="1111504" y="5056953"/>
              <a:ext cx="3049506" cy="531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200" dirty="0">
                  <a:latin typeface="Bahnschrift" panose="020B0502040204020203" pitchFamily="34" charset="0"/>
                </a:rPr>
                <a:t>Runs on Linux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E1D27D-2928-406B-B430-58C9F7105ED5}"/>
              </a:ext>
            </a:extLst>
          </p:cNvPr>
          <p:cNvGrpSpPr/>
          <p:nvPr/>
        </p:nvGrpSpPr>
        <p:grpSpPr>
          <a:xfrm>
            <a:off x="7344859" y="5102673"/>
            <a:ext cx="3633008" cy="561844"/>
            <a:chOff x="528002" y="5056953"/>
            <a:chExt cx="3633008" cy="56184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D7CF848-3800-432D-91AE-A5293D492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002" y="5087433"/>
              <a:ext cx="567645" cy="53136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D7AC2F-56C7-4E77-BAF5-02264380ED76}"/>
                </a:ext>
              </a:extLst>
            </p:cNvPr>
            <p:cNvSpPr txBox="1"/>
            <p:nvPr/>
          </p:nvSpPr>
          <p:spPr>
            <a:xfrm>
              <a:off x="1111504" y="5056953"/>
              <a:ext cx="3049506" cy="531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200" dirty="0">
                  <a:latin typeface="Bahnschrift" panose="020B0502040204020203" pitchFamily="34" charset="0"/>
                </a:rPr>
                <a:t>Leverages JS skills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56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User Interface / Service Interface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D69413-72E5-4443-B252-5E661B3BFDCE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D755B-B8ED-4A73-894F-9461F7B6392F}"/>
              </a:ext>
            </a:extLst>
          </p:cNvPr>
          <p:cNvSpPr txBox="1"/>
          <p:nvPr/>
        </p:nvSpPr>
        <p:spPr>
          <a:xfrm>
            <a:off x="447838" y="1935846"/>
            <a:ext cx="3049506" cy="810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Bahnschrift" panose="020B0502040204020203" pitchFamily="34" charset="0"/>
              </a:rPr>
              <a:t>Traditional:</a:t>
            </a:r>
          </a:p>
        </p:txBody>
      </p:sp>
    </p:spTree>
    <p:extLst>
      <p:ext uri="{BB962C8B-B14F-4D97-AF65-F5344CB8AC3E}">
        <p14:creationId xmlns:p14="http://schemas.microsoft.com/office/powerpoint/2010/main" val="132022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5" grpId="0" animBg="1"/>
      <p:bldP spid="9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Service Interface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Pipeline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9B6F18-856C-43E6-8189-F37C2094DEB1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1B832-00F6-419A-BE83-860EC5D2302A}"/>
              </a:ext>
            </a:extLst>
          </p:cNvPr>
          <p:cNvSpPr txBox="1"/>
          <p:nvPr/>
        </p:nvSpPr>
        <p:spPr>
          <a:xfrm>
            <a:off x="447838" y="1935846"/>
            <a:ext cx="3049506" cy="810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Bahnschrift" panose="020B0502040204020203" pitchFamily="34" charset="0"/>
              </a:rPr>
              <a:t>In our case: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B268A7-1C5B-4FF9-A74D-E4F51880CB20}"/>
              </a:ext>
            </a:extLst>
          </p:cNvPr>
          <p:cNvCxnSpPr>
            <a:stCxn id="3" idx="2"/>
            <a:endCxn id="8" idx="0"/>
          </p:cNvCxnSpPr>
          <p:nvPr/>
        </p:nvCxnSpPr>
        <p:spPr>
          <a:xfrm flipH="1">
            <a:off x="5704113" y="3048000"/>
            <a:ext cx="2" cy="1219201"/>
          </a:xfrm>
          <a:prstGeom prst="straightConnector1">
            <a:avLst/>
          </a:prstGeom>
          <a:ln w="2222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91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Telemetry Gateway Redundancy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3853544" y="4063999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344A6-CB82-4109-84C2-322B730D80A8}"/>
              </a:ext>
            </a:extLst>
          </p:cNvPr>
          <p:cNvCxnSpPr/>
          <p:nvPr/>
        </p:nvCxnSpPr>
        <p:spPr>
          <a:xfrm>
            <a:off x="5296626" y="3422467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FBC352-BEDA-40F4-8605-4201A3233538}"/>
              </a:ext>
            </a:extLst>
          </p:cNvPr>
          <p:cNvCxnSpPr/>
          <p:nvPr/>
        </p:nvCxnSpPr>
        <p:spPr>
          <a:xfrm>
            <a:off x="8493760" y="3428999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C9614C-2AD9-41EA-803C-446A1777B866}"/>
              </a:ext>
            </a:extLst>
          </p:cNvPr>
          <p:cNvCxnSpPr/>
          <p:nvPr/>
        </p:nvCxnSpPr>
        <p:spPr>
          <a:xfrm>
            <a:off x="5296626" y="2787468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F34DC4-BB43-487B-A2E5-0A3A055A4458}"/>
              </a:ext>
            </a:extLst>
          </p:cNvPr>
          <p:cNvCxnSpPr>
            <a:cxnSpLocks/>
          </p:cNvCxnSpPr>
          <p:nvPr/>
        </p:nvCxnSpPr>
        <p:spPr>
          <a:xfrm>
            <a:off x="2099492" y="3428999"/>
            <a:ext cx="6394268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DCB63-77AF-4235-83FB-89B342BF8CEE}"/>
              </a:ext>
            </a:extLst>
          </p:cNvPr>
          <p:cNvSpPr/>
          <p:nvPr/>
        </p:nvSpPr>
        <p:spPr>
          <a:xfrm>
            <a:off x="3260997" y="2074404"/>
            <a:ext cx="4071257" cy="7130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Load Balancer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EED39-B749-47B5-AC75-005CDB40912E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B5B65F-F644-48B7-A8DA-CF9050E756AA}"/>
              </a:ext>
            </a:extLst>
          </p:cNvPr>
          <p:cNvSpPr/>
          <p:nvPr/>
        </p:nvSpPr>
        <p:spPr>
          <a:xfrm>
            <a:off x="734424" y="4063998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F5E933-E506-428F-A6FF-6474BB5245DE}"/>
              </a:ext>
            </a:extLst>
          </p:cNvPr>
          <p:cNvSpPr/>
          <p:nvPr/>
        </p:nvSpPr>
        <p:spPr>
          <a:xfrm>
            <a:off x="6972664" y="4070530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9EF2EF-413B-44FB-8152-5BA5C4EFC46A}"/>
              </a:ext>
            </a:extLst>
          </p:cNvPr>
          <p:cNvCxnSpPr/>
          <p:nvPr/>
        </p:nvCxnSpPr>
        <p:spPr>
          <a:xfrm>
            <a:off x="2099492" y="3428999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39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731380" y="181514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9440983" y="1815146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telemetry from cars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046D5A-278E-4F2A-B682-B585774D58D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9101409" y="2107377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432981" y="181514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Cars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593434" y="5263483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Operational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EB033-2F91-4072-B399-A6E13E809E8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7731380" y="294671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pipeline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9440983" y="2946715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Queues the telemetry messages for processing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9101409" y="323894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8278449" y="2385506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803010" y="2101474"/>
            <a:ext cx="928370" cy="590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07FD9D-CADB-49B5-8FEF-EB272A06F56C}"/>
              </a:ext>
            </a:extLst>
          </p:cNvPr>
          <p:cNvSpPr/>
          <p:nvPr/>
        </p:nvSpPr>
        <p:spPr>
          <a:xfrm>
            <a:off x="7731380" y="410509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E98EA3-45DB-4F43-A09F-743CEF99124E}"/>
              </a:ext>
            </a:extLst>
          </p:cNvPr>
          <p:cNvSpPr/>
          <p:nvPr/>
        </p:nvSpPr>
        <p:spPr>
          <a:xfrm>
            <a:off x="9440983" y="41050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Validates the messages and stores them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1E1E50-CEDF-4D45-84E0-A577C538FD1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9101409" y="43973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2DF49-E50B-49E9-B421-24AF56BDC2B9}"/>
              </a:ext>
            </a:extLst>
          </p:cNvPr>
          <p:cNvCxnSpPr>
            <a:cxnSpLocks/>
          </p:cNvCxnSpPr>
          <p:nvPr/>
        </p:nvCxnSpPr>
        <p:spPr>
          <a:xfrm>
            <a:off x="8278449" y="3543890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8278448" y="4702274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BCA541-57EC-4D12-9ACE-1B2DECF94ACD}"/>
              </a:ext>
            </a:extLst>
          </p:cNvPr>
          <p:cNvSpPr/>
          <p:nvPr/>
        </p:nvSpPr>
        <p:spPr>
          <a:xfrm>
            <a:off x="5380229" y="435019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3670626" y="4105100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Queries the operational DB and displays real time data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</p:cNvCxnSpPr>
          <p:nvPr/>
        </p:nvCxnSpPr>
        <p:spPr>
          <a:xfrm>
            <a:off x="5022678" y="464242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61A79D1F-9806-473B-A0A5-BCB97F6FA5A0}"/>
              </a:ext>
            </a:extLst>
          </p:cNvPr>
          <p:cNvSpPr/>
          <p:nvPr/>
        </p:nvSpPr>
        <p:spPr>
          <a:xfrm>
            <a:off x="5210442" y="5679489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AD18A-886F-40FC-B135-0FACAA524E83}"/>
              </a:ext>
            </a:extLst>
          </p:cNvPr>
          <p:cNvSpPr/>
          <p:nvPr/>
        </p:nvSpPr>
        <p:spPr>
          <a:xfrm>
            <a:off x="3027357" y="592458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BI Application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5DAA77-2AAB-4C52-8A3F-4AA216C07EED}"/>
              </a:ext>
            </a:extLst>
          </p:cNvPr>
          <p:cNvSpPr/>
          <p:nvPr/>
        </p:nvSpPr>
        <p:spPr>
          <a:xfrm>
            <a:off x="1317754" y="5924583"/>
            <a:ext cx="1370029" cy="82955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Reports and analysis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FCC8CD-265D-4E41-8D11-4F93FA77600F}"/>
              </a:ext>
            </a:extLst>
          </p:cNvPr>
          <p:cNvCxnSpPr>
            <a:cxnSpLocks/>
          </p:cNvCxnSpPr>
          <p:nvPr/>
        </p:nvCxnSpPr>
        <p:spPr>
          <a:xfrm>
            <a:off x="2669806" y="6216815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7AE88-B0D1-4004-B9BE-683B3836821A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4397386" y="6216815"/>
            <a:ext cx="813056" cy="11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stCxn id="50" idx="3"/>
            <a:endCxn id="5" idx="2"/>
          </p:cNvCxnSpPr>
          <p:nvPr/>
        </p:nvCxnSpPr>
        <p:spPr>
          <a:xfrm>
            <a:off x="6750258" y="4642426"/>
            <a:ext cx="843176" cy="1159536"/>
          </a:xfrm>
          <a:prstGeom prst="bentConnector3">
            <a:avLst/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FCE86DE-4DC2-43BE-8938-37D8FDE48523}"/>
              </a:ext>
            </a:extLst>
          </p:cNvPr>
          <p:cNvCxnSpPr>
            <a:stCxn id="5" idx="2"/>
            <a:endCxn id="54" idx="4"/>
          </p:cNvCxnSpPr>
          <p:nvPr/>
        </p:nvCxnSpPr>
        <p:spPr>
          <a:xfrm rot="10800000" flipV="1">
            <a:off x="6580472" y="5801962"/>
            <a:ext cx="1012963" cy="41600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EBD9B335-D667-4173-95A8-537D707848D3}"/>
              </a:ext>
            </a:extLst>
          </p:cNvPr>
          <p:cNvSpPr/>
          <p:nvPr/>
        </p:nvSpPr>
        <p:spPr>
          <a:xfrm>
            <a:off x="9976426" y="527714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Archive DB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7C0561-7EF5-41EA-A71F-20FB8DEC3702}"/>
              </a:ext>
            </a:extLst>
          </p:cNvPr>
          <p:cNvCxnSpPr>
            <a:cxnSpLocks/>
            <a:stCxn id="5" idx="4"/>
            <a:endCxn id="62" idx="2"/>
          </p:cNvCxnSpPr>
          <p:nvPr/>
        </p:nvCxnSpPr>
        <p:spPr>
          <a:xfrm>
            <a:off x="8963463" y="5801962"/>
            <a:ext cx="1012963" cy="136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971357F-B2BC-466F-B0A2-B304A2C80397}"/>
              </a:ext>
            </a:extLst>
          </p:cNvPr>
          <p:cNvSpPr/>
          <p:nvPr/>
        </p:nvSpPr>
        <p:spPr>
          <a:xfrm>
            <a:off x="7603917" y="1725105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F4C079-35B2-46D3-97A0-85FDA340E439}"/>
              </a:ext>
            </a:extLst>
          </p:cNvPr>
          <p:cNvSpPr/>
          <p:nvPr/>
        </p:nvSpPr>
        <p:spPr>
          <a:xfrm>
            <a:off x="7603917" y="2841273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5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Telemetry Pipeline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79717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Gets the telemetry messages from the gateway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Queues the telemetry for further processing</a:t>
            </a:r>
            <a:endParaRPr lang="he-IL" sz="3000" dirty="0">
              <a:latin typeface="Bahnschrift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Basically – a queue for streaming high volume data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sz="3000" dirty="0"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4ECE01-C3BE-4E5A-9D01-3687EE3A376D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1070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1EE308-02AB-4979-B493-F4787FCECBA3}"/>
              </a:ext>
            </a:extLst>
          </p:cNvPr>
          <p:cNvSpPr txBox="1"/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Sells Paper Supplies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Printer paper, Envelopes, etc.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Needs a new HR system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/>
              <a:t>Managing employees, salaries, vacations, payments</a:t>
            </a:r>
          </a:p>
        </p:txBody>
      </p:sp>
      <p:pic>
        <p:nvPicPr>
          <p:cNvPr id="1026" name="Picture 2" descr="Image result for paper supplies">
            <a:extLst>
              <a:ext uri="{FF2B5EF4-FFF2-40B4-BE49-F238E27FC236}">
                <a16:creationId xmlns:a16="http://schemas.microsoft.com/office/drawing/2014/main" id="{4B9F6321-EC31-4184-BE33-9DEC10B61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9" r="29875" b="1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10B74D0-B113-4F4F-8410-318A92E477A3}"/>
              </a:ext>
            </a:extLst>
          </p:cNvPr>
          <p:cNvSpPr txBox="1"/>
          <p:nvPr/>
        </p:nvSpPr>
        <p:spPr>
          <a:xfrm>
            <a:off x="655320" y="1383929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237229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638697" y="603315"/>
            <a:ext cx="5978761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Telemetry Pipeline -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617127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Is there an existing queue mechanism in the company?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Develop our own or use 3</a:t>
            </a:r>
            <a:r>
              <a:rPr lang="en-US" sz="3000" baseline="30000" dirty="0">
                <a:latin typeface="Bahnschrift" panose="020B0502040204020203" pitchFamily="34" charset="0"/>
              </a:rPr>
              <a:t>rd</a:t>
            </a:r>
            <a:r>
              <a:rPr lang="en-US" sz="3000" dirty="0">
                <a:latin typeface="Bahnschrift" panose="020B0502040204020203" pitchFamily="34" charset="0"/>
              </a:rPr>
              <a:t> party?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81C05-41CC-4A9C-9B96-B5774E76F7D8}"/>
              </a:ext>
            </a:extLst>
          </p:cNvPr>
          <p:cNvSpPr txBox="1"/>
          <p:nvPr/>
        </p:nvSpPr>
        <p:spPr>
          <a:xfrm>
            <a:off x="8778239" y="3056709"/>
            <a:ext cx="1580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latin typeface="Bahnschrift" panose="020B0502040204020203" pitchFamily="34" charset="0"/>
              </a:rPr>
              <a:t>No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A85E1-D64E-44ED-B313-670B07406C24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991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638697" y="603315"/>
            <a:ext cx="5978761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Telemetry Pipeline -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617127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Let’s look around...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A85E1-D64E-44ED-B313-670B07406C24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https://kafka.apache.org/images/logo.png">
            <a:extLst>
              <a:ext uri="{FF2B5EF4-FFF2-40B4-BE49-F238E27FC236}">
                <a16:creationId xmlns:a16="http://schemas.microsoft.com/office/drawing/2014/main" id="{E85E7B7D-157A-4E7E-B1B1-2FC0B7BA6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2" y="3310210"/>
            <a:ext cx="92868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67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638697" y="603315"/>
            <a:ext cx="5978761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Telemetry Pipeline - Kafka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A85E1-D64E-44ED-B313-670B07406C24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 descr="https://kafka.apache.org/images/logo.png">
            <a:extLst>
              <a:ext uri="{FF2B5EF4-FFF2-40B4-BE49-F238E27FC236}">
                <a16:creationId xmlns:a16="http://schemas.microsoft.com/office/drawing/2014/main" id="{E85E7B7D-157A-4E7E-B1B1-2FC0B7BA6C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14"/>
          <a:stretch/>
        </p:blipFill>
        <p:spPr bwMode="auto">
          <a:xfrm>
            <a:off x="538161" y="2263938"/>
            <a:ext cx="898751" cy="133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5CF710-1E99-4580-9B24-21A3A0B3E60A}"/>
              </a:ext>
            </a:extLst>
          </p:cNvPr>
          <p:cNvSpPr txBox="1"/>
          <p:nvPr/>
        </p:nvSpPr>
        <p:spPr>
          <a:xfrm>
            <a:off x="2011677" y="2403566"/>
            <a:ext cx="5029200" cy="3104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Pros: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Very popular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Can handle massive amount of data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High availability support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439513-A2BF-4164-B79A-2C49F8002220}"/>
              </a:ext>
            </a:extLst>
          </p:cNvPr>
          <p:cNvSpPr txBox="1"/>
          <p:nvPr/>
        </p:nvSpPr>
        <p:spPr>
          <a:xfrm>
            <a:off x="6997346" y="2412273"/>
            <a:ext cx="5029200" cy="2503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rgbClr val="FF0000"/>
                </a:solidFill>
                <a:latin typeface="Bahnschrift" panose="020B0502040204020203" pitchFamily="34" charset="0"/>
              </a:rPr>
              <a:t>Cons: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600" dirty="0">
                <a:solidFill>
                  <a:srgbClr val="FF0000"/>
                </a:solidFill>
                <a:latin typeface="Bahnschrift" panose="020B0502040204020203" pitchFamily="34" charset="0"/>
              </a:rPr>
              <a:t>Complex set-up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600" dirty="0">
                <a:solidFill>
                  <a:srgbClr val="FF0000"/>
                </a:solidFill>
                <a:latin typeface="Bahnschrift" panose="020B0502040204020203" pitchFamily="34" charset="0"/>
              </a:rPr>
              <a:t>Complex configuration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sz="2600" dirty="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84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638697" y="603315"/>
            <a:ext cx="5978761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Telemetry Pipeline - Decision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A85E1-D64E-44ED-B313-670B07406C24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5" name="Picture 2" descr="https://kafka.apache.org/images/logo.png">
            <a:extLst>
              <a:ext uri="{FF2B5EF4-FFF2-40B4-BE49-F238E27FC236}">
                <a16:creationId xmlns:a16="http://schemas.microsoft.com/office/drawing/2014/main" id="{831CE1AC-7651-4E9F-A18E-1C6F91D4F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2" y="2365330"/>
            <a:ext cx="92868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7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731380" y="181514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9440983" y="1815146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telemetry from cars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046D5A-278E-4F2A-B682-B585774D58D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9101409" y="2107377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432981" y="181514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Cars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593434" y="5263483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Operational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EB033-2F91-4072-B399-A6E13E809E8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7731380" y="294671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pipeline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9440983" y="2946715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Queues the telemetry messages for processing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9101409" y="323894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8278449" y="2385506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803010" y="2101474"/>
            <a:ext cx="928370" cy="590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07FD9D-CADB-49B5-8FEF-EB272A06F56C}"/>
              </a:ext>
            </a:extLst>
          </p:cNvPr>
          <p:cNvSpPr/>
          <p:nvPr/>
        </p:nvSpPr>
        <p:spPr>
          <a:xfrm>
            <a:off x="7731380" y="410509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E98EA3-45DB-4F43-A09F-743CEF99124E}"/>
              </a:ext>
            </a:extLst>
          </p:cNvPr>
          <p:cNvSpPr/>
          <p:nvPr/>
        </p:nvSpPr>
        <p:spPr>
          <a:xfrm>
            <a:off x="9440983" y="41050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Validates the messages and stores them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1E1E50-CEDF-4D45-84E0-A577C538FD1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9101409" y="43973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2DF49-E50B-49E9-B421-24AF56BDC2B9}"/>
              </a:ext>
            </a:extLst>
          </p:cNvPr>
          <p:cNvCxnSpPr>
            <a:cxnSpLocks/>
          </p:cNvCxnSpPr>
          <p:nvPr/>
        </p:nvCxnSpPr>
        <p:spPr>
          <a:xfrm>
            <a:off x="8278449" y="3543890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8278448" y="4702274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BCA541-57EC-4D12-9ACE-1B2DECF94ACD}"/>
              </a:ext>
            </a:extLst>
          </p:cNvPr>
          <p:cNvSpPr/>
          <p:nvPr/>
        </p:nvSpPr>
        <p:spPr>
          <a:xfrm>
            <a:off x="5380229" y="435019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3670626" y="4105100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Queries the operational DB and displays real time data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</p:cNvCxnSpPr>
          <p:nvPr/>
        </p:nvCxnSpPr>
        <p:spPr>
          <a:xfrm>
            <a:off x="5022678" y="464242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61A79D1F-9806-473B-A0A5-BCB97F6FA5A0}"/>
              </a:ext>
            </a:extLst>
          </p:cNvPr>
          <p:cNvSpPr/>
          <p:nvPr/>
        </p:nvSpPr>
        <p:spPr>
          <a:xfrm>
            <a:off x="5210442" y="5679489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AD18A-886F-40FC-B135-0FACAA524E83}"/>
              </a:ext>
            </a:extLst>
          </p:cNvPr>
          <p:cNvSpPr/>
          <p:nvPr/>
        </p:nvSpPr>
        <p:spPr>
          <a:xfrm>
            <a:off x="3027357" y="592458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BI Application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5DAA77-2AAB-4C52-8A3F-4AA216C07EED}"/>
              </a:ext>
            </a:extLst>
          </p:cNvPr>
          <p:cNvSpPr/>
          <p:nvPr/>
        </p:nvSpPr>
        <p:spPr>
          <a:xfrm>
            <a:off x="1317754" y="5924583"/>
            <a:ext cx="1370029" cy="82955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Reports and analysis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FCC8CD-265D-4E41-8D11-4F93FA77600F}"/>
              </a:ext>
            </a:extLst>
          </p:cNvPr>
          <p:cNvCxnSpPr>
            <a:cxnSpLocks/>
          </p:cNvCxnSpPr>
          <p:nvPr/>
        </p:nvCxnSpPr>
        <p:spPr>
          <a:xfrm>
            <a:off x="2669806" y="6216815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7AE88-B0D1-4004-B9BE-683B3836821A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4397386" y="6216815"/>
            <a:ext cx="813056" cy="11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stCxn id="50" idx="3"/>
            <a:endCxn id="5" idx="2"/>
          </p:cNvCxnSpPr>
          <p:nvPr/>
        </p:nvCxnSpPr>
        <p:spPr>
          <a:xfrm>
            <a:off x="6750258" y="4642426"/>
            <a:ext cx="843176" cy="1159536"/>
          </a:xfrm>
          <a:prstGeom prst="bentConnector3">
            <a:avLst/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FCE86DE-4DC2-43BE-8938-37D8FDE48523}"/>
              </a:ext>
            </a:extLst>
          </p:cNvPr>
          <p:cNvCxnSpPr>
            <a:stCxn id="5" idx="2"/>
            <a:endCxn id="54" idx="4"/>
          </p:cNvCxnSpPr>
          <p:nvPr/>
        </p:nvCxnSpPr>
        <p:spPr>
          <a:xfrm rot="10800000" flipV="1">
            <a:off x="6580472" y="5801962"/>
            <a:ext cx="1012963" cy="41600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EBD9B335-D667-4173-95A8-537D707848D3}"/>
              </a:ext>
            </a:extLst>
          </p:cNvPr>
          <p:cNvSpPr/>
          <p:nvPr/>
        </p:nvSpPr>
        <p:spPr>
          <a:xfrm>
            <a:off x="9976426" y="527714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Archive DB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7C0561-7EF5-41EA-A71F-20FB8DEC3702}"/>
              </a:ext>
            </a:extLst>
          </p:cNvPr>
          <p:cNvCxnSpPr>
            <a:cxnSpLocks/>
            <a:stCxn id="5" idx="4"/>
            <a:endCxn id="62" idx="2"/>
          </p:cNvCxnSpPr>
          <p:nvPr/>
        </p:nvCxnSpPr>
        <p:spPr>
          <a:xfrm>
            <a:off x="8963463" y="5801962"/>
            <a:ext cx="1012963" cy="136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971357F-B2BC-466F-B0A2-B304A2C80397}"/>
              </a:ext>
            </a:extLst>
          </p:cNvPr>
          <p:cNvSpPr/>
          <p:nvPr/>
        </p:nvSpPr>
        <p:spPr>
          <a:xfrm>
            <a:off x="7603917" y="1725105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F4C079-35B2-46D3-97A0-85FDA340E439}"/>
              </a:ext>
            </a:extLst>
          </p:cNvPr>
          <p:cNvSpPr/>
          <p:nvPr/>
        </p:nvSpPr>
        <p:spPr>
          <a:xfrm>
            <a:off x="7603917" y="3990196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F66A6B-68E5-4B04-A8FC-1809279C2711}"/>
              </a:ext>
            </a:extLst>
          </p:cNvPr>
          <p:cNvSpPr/>
          <p:nvPr/>
        </p:nvSpPr>
        <p:spPr>
          <a:xfrm>
            <a:off x="7493166" y="5119040"/>
            <a:ext cx="3987634" cy="138410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43BC1A-8692-4E90-8E3F-A23DDA1C1320}"/>
              </a:ext>
            </a:extLst>
          </p:cNvPr>
          <p:cNvSpPr/>
          <p:nvPr/>
        </p:nvSpPr>
        <p:spPr>
          <a:xfrm>
            <a:off x="7593434" y="2822462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840525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Receives the messages from the pipeline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Processes the messages (mainly validation)</a:t>
            </a:r>
            <a:endParaRPr lang="he-IL" sz="3000" dirty="0">
              <a:latin typeface="Bahnschrift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Stores the messages in a data store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sz="3000" dirty="0"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4ECE01-C3BE-4E5A-9D01-3687EE3A376D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4560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5197470"/>
            <a:ext cx="424435" cy="39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2412403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3411966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0BE539-5248-40A6-B3C8-5FB038BA5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4312753"/>
            <a:ext cx="424435" cy="393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4DE4BE-51F6-421B-BA54-5179018AA01F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9281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For: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The processor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The datastore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23E05-D464-403B-BBE8-1E1181FE598C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1873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The Processor: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23E05-D464-403B-BBE8-1E1181FE598C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218A3F-FAF1-407C-A76B-EB1CA5634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264" y="2871992"/>
            <a:ext cx="4324350" cy="3000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A4BC30-EF39-464E-895A-08A06007640D}"/>
              </a:ext>
            </a:extLst>
          </p:cNvPr>
          <p:cNvSpPr txBox="1"/>
          <p:nvPr/>
        </p:nvSpPr>
        <p:spPr>
          <a:xfrm>
            <a:off x="7183120" y="3068320"/>
            <a:ext cx="4592320" cy="16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Already used in the system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Fast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Great Kafka support</a:t>
            </a:r>
          </a:p>
        </p:txBody>
      </p:sp>
    </p:spTree>
    <p:extLst>
      <p:ext uri="{BB962C8B-B14F-4D97-AF65-F5344CB8AC3E}">
        <p14:creationId xmlns:p14="http://schemas.microsoft.com/office/powerpoint/2010/main" val="206189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The Datastore – what we’re looking for: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23E05-D464-403B-BBE8-1E1181FE598C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A4BC30-EF39-464E-895A-08A06007640D}"/>
              </a:ext>
            </a:extLst>
          </p:cNvPr>
          <p:cNvSpPr txBox="1"/>
          <p:nvPr/>
        </p:nvSpPr>
        <p:spPr>
          <a:xfrm>
            <a:off x="1503680" y="2871992"/>
            <a:ext cx="6471396" cy="16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Schema-less message support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Quick retrieval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No complex queries</a:t>
            </a:r>
          </a:p>
        </p:txBody>
      </p:sp>
      <p:pic>
        <p:nvPicPr>
          <p:cNvPr id="7170" name="Picture 2" descr="קובץ:MongoDB Logo.svg">
            <a:extLst>
              <a:ext uri="{FF2B5EF4-FFF2-40B4-BE49-F238E27FC236}">
                <a16:creationId xmlns:a16="http://schemas.microsoft.com/office/drawing/2014/main" id="{1298E56C-B3D1-489E-BEDB-B00B20A5E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320" y="3078850"/>
            <a:ext cx="48768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30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28EB8-5A49-40DA-ADD3-4B2F1EF6DCD5}"/>
              </a:ext>
            </a:extLst>
          </p:cNvPr>
          <p:cNvSpPr/>
          <p:nvPr/>
        </p:nvSpPr>
        <p:spPr>
          <a:xfrm>
            <a:off x="765142" y="1707822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Functional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5BAB3-F2DA-4EC2-A765-F0F9553E941D}"/>
              </a:ext>
            </a:extLst>
          </p:cNvPr>
          <p:cNvSpPr/>
          <p:nvPr/>
        </p:nvSpPr>
        <p:spPr>
          <a:xfrm>
            <a:off x="7521542" y="1707821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Non-Functional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A83EA-A61C-4AFD-82CF-5830EB40466E}"/>
              </a:ext>
            </a:extLst>
          </p:cNvPr>
          <p:cNvCxnSpPr/>
          <p:nvPr/>
        </p:nvCxnSpPr>
        <p:spPr>
          <a:xfrm flipH="1">
            <a:off x="3497344" y="1432874"/>
            <a:ext cx="312656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C9AD5-15F4-4D83-BD31-1A55C273A0B6}"/>
              </a:ext>
            </a:extLst>
          </p:cNvPr>
          <p:cNvCxnSpPr>
            <a:cxnSpLocks/>
          </p:cNvCxnSpPr>
          <p:nvPr/>
        </p:nvCxnSpPr>
        <p:spPr>
          <a:xfrm>
            <a:off x="7748990" y="1432874"/>
            <a:ext cx="307890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794255-02DE-478F-AD28-F50D2FC1F2AA}"/>
              </a:ext>
            </a:extLst>
          </p:cNvPr>
          <p:cNvSpPr txBox="1"/>
          <p:nvPr/>
        </p:nvSpPr>
        <p:spPr>
          <a:xfrm>
            <a:off x="765142" y="2627663"/>
            <a:ext cx="31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B2AAE-F95D-4733-AB59-1F66734E1225}"/>
              </a:ext>
            </a:extLst>
          </p:cNvPr>
          <p:cNvSpPr txBox="1"/>
          <p:nvPr/>
        </p:nvSpPr>
        <p:spPr>
          <a:xfrm>
            <a:off x="7521542" y="2627661"/>
            <a:ext cx="31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deal with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87DC2-0746-4462-B8EE-A9803BB1F2BB}"/>
              </a:ext>
            </a:extLst>
          </p:cNvPr>
          <p:cNvSpPr txBox="1"/>
          <p:nvPr/>
        </p:nvSpPr>
        <p:spPr>
          <a:xfrm>
            <a:off x="765142" y="3023795"/>
            <a:ext cx="4704080" cy="37755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Web Based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Perform CRUD operations on employees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Manage Salaries: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Allow manager to ask for employee’s salary change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Allow HR manager to approve / reject request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Manage vacation days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Use external payment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D922D-DADE-4EA5-8210-EC535CB65FC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9625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/>
      <p:bldP spid="12" grpId="0"/>
      <p:bldP spid="14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23E05-D464-403B-BBE8-1E1181FE598C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A4BC30-EF39-464E-895A-08A06007640D}"/>
              </a:ext>
            </a:extLst>
          </p:cNvPr>
          <p:cNvSpPr txBox="1"/>
          <p:nvPr/>
        </p:nvSpPr>
        <p:spPr>
          <a:xfrm>
            <a:off x="1503680" y="2871992"/>
            <a:ext cx="6471396" cy="167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Schema-less message support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Quick retrieval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No complex queries</a:t>
            </a:r>
          </a:p>
        </p:txBody>
      </p:sp>
      <p:pic>
        <p:nvPicPr>
          <p:cNvPr id="7170" name="Picture 2" descr="קובץ:MongoDB Logo.svg">
            <a:extLst>
              <a:ext uri="{FF2B5EF4-FFF2-40B4-BE49-F238E27FC236}">
                <a16:creationId xmlns:a16="http://schemas.microsoft.com/office/drawing/2014/main" id="{1298E56C-B3D1-489E-BEDB-B00B20A5E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280" y="1566258"/>
            <a:ext cx="487680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6FA8F9-3532-40E4-AEA2-A304F43B1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882" y="2871992"/>
            <a:ext cx="567645" cy="531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D21B82-0DE0-46DC-8974-928539B81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882" y="3445931"/>
            <a:ext cx="567645" cy="531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A48E84-5AA9-4F3F-9958-DCFF24032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746" y="4041157"/>
            <a:ext cx="567645" cy="5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0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731380" y="181514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9440983" y="1815146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telemetry from cars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046D5A-278E-4F2A-B682-B585774D58D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9101409" y="2107377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432981" y="181514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Cars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593434" y="5263483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Operational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EB033-2F91-4072-B399-A6E13E809E8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7731380" y="294671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pipeline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9440983" y="2946715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Queues the telemetry messages for processing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9101409" y="323894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8278449" y="2385506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803010" y="2101474"/>
            <a:ext cx="928370" cy="590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07FD9D-CADB-49B5-8FEF-EB272A06F56C}"/>
              </a:ext>
            </a:extLst>
          </p:cNvPr>
          <p:cNvSpPr/>
          <p:nvPr/>
        </p:nvSpPr>
        <p:spPr>
          <a:xfrm>
            <a:off x="7731380" y="410509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E98EA3-45DB-4F43-A09F-743CEF99124E}"/>
              </a:ext>
            </a:extLst>
          </p:cNvPr>
          <p:cNvSpPr/>
          <p:nvPr/>
        </p:nvSpPr>
        <p:spPr>
          <a:xfrm>
            <a:off x="9440983" y="41050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Validates the messages and stores them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1E1E50-CEDF-4D45-84E0-A577C538FD1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9101409" y="43973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2DF49-E50B-49E9-B421-24AF56BDC2B9}"/>
              </a:ext>
            </a:extLst>
          </p:cNvPr>
          <p:cNvCxnSpPr>
            <a:cxnSpLocks/>
          </p:cNvCxnSpPr>
          <p:nvPr/>
        </p:nvCxnSpPr>
        <p:spPr>
          <a:xfrm>
            <a:off x="8278449" y="3543890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8278448" y="4702274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BCA541-57EC-4D12-9ACE-1B2DECF94ACD}"/>
              </a:ext>
            </a:extLst>
          </p:cNvPr>
          <p:cNvSpPr/>
          <p:nvPr/>
        </p:nvSpPr>
        <p:spPr>
          <a:xfrm>
            <a:off x="5380229" y="435019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3670626" y="4105100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Queries the operational DB and displays real time data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</p:cNvCxnSpPr>
          <p:nvPr/>
        </p:nvCxnSpPr>
        <p:spPr>
          <a:xfrm>
            <a:off x="5022678" y="464242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61A79D1F-9806-473B-A0A5-BCB97F6FA5A0}"/>
              </a:ext>
            </a:extLst>
          </p:cNvPr>
          <p:cNvSpPr/>
          <p:nvPr/>
        </p:nvSpPr>
        <p:spPr>
          <a:xfrm>
            <a:off x="5210442" y="5679489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AD18A-886F-40FC-B135-0FACAA524E83}"/>
              </a:ext>
            </a:extLst>
          </p:cNvPr>
          <p:cNvSpPr/>
          <p:nvPr/>
        </p:nvSpPr>
        <p:spPr>
          <a:xfrm>
            <a:off x="3027357" y="592458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BI Application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5DAA77-2AAB-4C52-8A3F-4AA216C07EED}"/>
              </a:ext>
            </a:extLst>
          </p:cNvPr>
          <p:cNvSpPr/>
          <p:nvPr/>
        </p:nvSpPr>
        <p:spPr>
          <a:xfrm>
            <a:off x="1317754" y="5924583"/>
            <a:ext cx="1370029" cy="82955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Reports and analysis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FCC8CD-265D-4E41-8D11-4F93FA77600F}"/>
              </a:ext>
            </a:extLst>
          </p:cNvPr>
          <p:cNvCxnSpPr>
            <a:cxnSpLocks/>
          </p:cNvCxnSpPr>
          <p:nvPr/>
        </p:nvCxnSpPr>
        <p:spPr>
          <a:xfrm>
            <a:off x="2669806" y="6216815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7AE88-B0D1-4004-B9BE-683B3836821A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4397386" y="6216815"/>
            <a:ext cx="813056" cy="11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stCxn id="50" idx="3"/>
            <a:endCxn id="5" idx="2"/>
          </p:cNvCxnSpPr>
          <p:nvPr/>
        </p:nvCxnSpPr>
        <p:spPr>
          <a:xfrm>
            <a:off x="6750258" y="4642426"/>
            <a:ext cx="843176" cy="1159536"/>
          </a:xfrm>
          <a:prstGeom prst="bentConnector3">
            <a:avLst/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FCE86DE-4DC2-43BE-8938-37D8FDE48523}"/>
              </a:ext>
            </a:extLst>
          </p:cNvPr>
          <p:cNvCxnSpPr>
            <a:stCxn id="5" idx="2"/>
            <a:endCxn id="54" idx="4"/>
          </p:cNvCxnSpPr>
          <p:nvPr/>
        </p:nvCxnSpPr>
        <p:spPr>
          <a:xfrm rot="10800000" flipV="1">
            <a:off x="6580472" y="5801962"/>
            <a:ext cx="1012963" cy="41600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EBD9B335-D667-4173-95A8-537D707848D3}"/>
              </a:ext>
            </a:extLst>
          </p:cNvPr>
          <p:cNvSpPr/>
          <p:nvPr/>
        </p:nvSpPr>
        <p:spPr>
          <a:xfrm>
            <a:off x="9976426" y="527714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Archive DB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7C0561-7EF5-41EA-A71F-20FB8DEC3702}"/>
              </a:ext>
            </a:extLst>
          </p:cNvPr>
          <p:cNvCxnSpPr>
            <a:cxnSpLocks/>
            <a:stCxn id="5" idx="4"/>
            <a:endCxn id="62" idx="2"/>
          </p:cNvCxnSpPr>
          <p:nvPr/>
        </p:nvCxnSpPr>
        <p:spPr>
          <a:xfrm>
            <a:off x="8963463" y="5801962"/>
            <a:ext cx="1012963" cy="136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971357F-B2BC-466F-B0A2-B304A2C80397}"/>
              </a:ext>
            </a:extLst>
          </p:cNvPr>
          <p:cNvSpPr/>
          <p:nvPr/>
        </p:nvSpPr>
        <p:spPr>
          <a:xfrm>
            <a:off x="7396480" y="5018387"/>
            <a:ext cx="4216397" cy="1592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8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Archive– what we’re looking for: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823E05-D464-403B-BBE8-1E1181FE598C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A4BC30-EF39-464E-895A-08A06007640D}"/>
              </a:ext>
            </a:extLst>
          </p:cNvPr>
          <p:cNvSpPr txBox="1"/>
          <p:nvPr/>
        </p:nvSpPr>
        <p:spPr>
          <a:xfrm>
            <a:off x="1503680" y="2871992"/>
            <a:ext cx="8239760" cy="223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Support for a  huge amount of data (221TB / Year)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Not accessed frequently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No need for fast retrieval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Save costs</a:t>
            </a:r>
          </a:p>
        </p:txBody>
      </p:sp>
    </p:spTree>
    <p:extLst>
      <p:ext uri="{BB962C8B-B14F-4D97-AF65-F5344CB8AC3E}">
        <p14:creationId xmlns:p14="http://schemas.microsoft.com/office/powerpoint/2010/main" val="335906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1E90E6-7707-4AC8-99CA-CF96C5B24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3372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1E90E6-7707-4AC8-99CA-CF96C5B241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"/>
            <a:ext cx="12192000" cy="812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0B110B-5880-4276-BE84-03A3247DAFB9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Going To The Cloud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851BE-27FB-4848-A229-C2F98847FCE0}"/>
              </a:ext>
            </a:extLst>
          </p:cNvPr>
          <p:cNvSpPr txBox="1"/>
          <p:nvPr/>
        </p:nvSpPr>
        <p:spPr>
          <a:xfrm>
            <a:off x="952107" y="2007909"/>
            <a:ext cx="77488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Cloud Storage: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692E9-C2F9-4A5F-B5B3-B2C6D43217CA}"/>
              </a:ext>
            </a:extLst>
          </p:cNvPr>
          <p:cNvSpPr txBox="1"/>
          <p:nvPr/>
        </p:nvSpPr>
        <p:spPr>
          <a:xfrm>
            <a:off x="1503680" y="2871992"/>
            <a:ext cx="6471396" cy="223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Huge amounts of data (221TB / Year)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Not accessed frequently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No need for fast retrieval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Bahnschrift" panose="020B0502040204020203" pitchFamily="34" charset="0"/>
              </a:rPr>
              <a:t>Save costs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F5712-80E6-4F5C-9B65-A1435CE34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62" y="2915663"/>
            <a:ext cx="567645" cy="531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48402-4DAC-4D0D-9703-CE7A214E1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62" y="3490765"/>
            <a:ext cx="567645" cy="531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C13CC7-7D69-420C-90A0-1C6358586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49" y="4074160"/>
            <a:ext cx="567645" cy="531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DE70A-4C57-4F58-91E1-4C4D85492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49" y="4640646"/>
            <a:ext cx="567645" cy="5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7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90B110B-5880-4276-BE84-03A3247DAFB9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Cloud Storage</a:t>
            </a:r>
          </a:p>
        </p:txBody>
      </p:sp>
      <p:pic>
        <p:nvPicPr>
          <p:cNvPr id="13314" name="Picture 2" descr="https://eduinpro.com/blog/wp-content/uploads/2019/05/2205191-800x445.png">
            <a:extLst>
              <a:ext uri="{FF2B5EF4-FFF2-40B4-BE49-F238E27FC236}">
                <a16:creationId xmlns:a16="http://schemas.microsoft.com/office/drawing/2014/main" id="{CECD9F08-0ED1-4C5F-960F-4844AB9A6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6" b="25346"/>
          <a:stretch/>
        </p:blipFill>
        <p:spPr bwMode="auto">
          <a:xfrm>
            <a:off x="1525571" y="1767476"/>
            <a:ext cx="7620000" cy="181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0E0324-4D75-467C-B5AD-218C7FA31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1035"/>
            <a:ext cx="12192000" cy="226166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527A0A-8277-49A8-BFBC-C7C211DE8111}"/>
              </a:ext>
            </a:extLst>
          </p:cNvPr>
          <p:cNvSpPr/>
          <p:nvPr/>
        </p:nvSpPr>
        <p:spPr>
          <a:xfrm>
            <a:off x="10584359" y="3691035"/>
            <a:ext cx="1575742" cy="226166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08AA55-A7D9-4511-BCC8-45065E86571C}"/>
              </a:ext>
            </a:extLst>
          </p:cNvPr>
          <p:cNvSpPr txBox="1"/>
          <p:nvPr/>
        </p:nvSpPr>
        <p:spPr>
          <a:xfrm>
            <a:off x="4231758" y="6057615"/>
            <a:ext cx="35193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Bahnschrift" panose="020B0502040204020203" pitchFamily="34" charset="0"/>
              </a:rPr>
              <a:t>After 1 year: 221TB =&gt; 398$</a:t>
            </a:r>
          </a:p>
        </p:txBody>
      </p:sp>
    </p:spTree>
    <p:extLst>
      <p:ext uri="{BB962C8B-B14F-4D97-AF65-F5344CB8AC3E}">
        <p14:creationId xmlns:p14="http://schemas.microsoft.com/office/powerpoint/2010/main" val="122907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User Interface / Service Interface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D69413-72E5-4443-B252-5E661B3BFDCE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2215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Telemetry Processor Redundancy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3853544" y="4063999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344A6-CB82-4109-84C2-322B730D80A8}"/>
              </a:ext>
            </a:extLst>
          </p:cNvPr>
          <p:cNvCxnSpPr/>
          <p:nvPr/>
        </p:nvCxnSpPr>
        <p:spPr>
          <a:xfrm>
            <a:off x="5296626" y="3422467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FBC352-BEDA-40F4-8605-4201A3233538}"/>
              </a:ext>
            </a:extLst>
          </p:cNvPr>
          <p:cNvCxnSpPr/>
          <p:nvPr/>
        </p:nvCxnSpPr>
        <p:spPr>
          <a:xfrm>
            <a:off x="8493760" y="3428999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C9614C-2AD9-41EA-803C-446A1777B866}"/>
              </a:ext>
            </a:extLst>
          </p:cNvPr>
          <p:cNvCxnSpPr/>
          <p:nvPr/>
        </p:nvCxnSpPr>
        <p:spPr>
          <a:xfrm>
            <a:off x="5296626" y="2787468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F34DC4-BB43-487B-A2E5-0A3A055A4458}"/>
              </a:ext>
            </a:extLst>
          </p:cNvPr>
          <p:cNvCxnSpPr>
            <a:cxnSpLocks/>
          </p:cNvCxnSpPr>
          <p:nvPr/>
        </p:nvCxnSpPr>
        <p:spPr>
          <a:xfrm>
            <a:off x="2099492" y="3428999"/>
            <a:ext cx="6394268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DCB63-77AF-4235-83FB-89B342BF8CEE}"/>
              </a:ext>
            </a:extLst>
          </p:cNvPr>
          <p:cNvSpPr/>
          <p:nvPr/>
        </p:nvSpPr>
        <p:spPr>
          <a:xfrm>
            <a:off x="3260997" y="2074404"/>
            <a:ext cx="4071257" cy="7130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Load Balancer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EED39-B749-47B5-AC75-005CDB40912E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B5B65F-F644-48B7-A8DA-CF9050E756AA}"/>
              </a:ext>
            </a:extLst>
          </p:cNvPr>
          <p:cNvSpPr/>
          <p:nvPr/>
        </p:nvSpPr>
        <p:spPr>
          <a:xfrm>
            <a:off x="734424" y="4063998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F5E933-E506-428F-A6FF-6474BB5245DE}"/>
              </a:ext>
            </a:extLst>
          </p:cNvPr>
          <p:cNvSpPr/>
          <p:nvPr/>
        </p:nvSpPr>
        <p:spPr>
          <a:xfrm>
            <a:off x="6972664" y="4070530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9EF2EF-413B-44FB-8152-5BA5C4EFC46A}"/>
              </a:ext>
            </a:extLst>
          </p:cNvPr>
          <p:cNvCxnSpPr/>
          <p:nvPr/>
        </p:nvCxnSpPr>
        <p:spPr>
          <a:xfrm>
            <a:off x="2099492" y="3428999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43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731380" y="181514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9440983" y="1815146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telemetry from cars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046D5A-278E-4F2A-B682-B585774D58D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9101409" y="2107377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432981" y="181514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Cars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593434" y="5263483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Operational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EB033-2F91-4072-B399-A6E13E809E8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7731380" y="294671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pipeline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9440983" y="2946715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Queues the telemetry messages for processing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9101409" y="323894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8278449" y="2385506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803010" y="2101474"/>
            <a:ext cx="928370" cy="590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07FD9D-CADB-49B5-8FEF-EB272A06F56C}"/>
              </a:ext>
            </a:extLst>
          </p:cNvPr>
          <p:cNvSpPr/>
          <p:nvPr/>
        </p:nvSpPr>
        <p:spPr>
          <a:xfrm>
            <a:off x="7731380" y="410509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E98EA3-45DB-4F43-A09F-743CEF99124E}"/>
              </a:ext>
            </a:extLst>
          </p:cNvPr>
          <p:cNvSpPr/>
          <p:nvPr/>
        </p:nvSpPr>
        <p:spPr>
          <a:xfrm>
            <a:off x="9440983" y="41050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Validates the messages and stores them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1E1E50-CEDF-4D45-84E0-A577C538FD1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9101409" y="43973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2DF49-E50B-49E9-B421-24AF56BDC2B9}"/>
              </a:ext>
            </a:extLst>
          </p:cNvPr>
          <p:cNvCxnSpPr>
            <a:cxnSpLocks/>
          </p:cNvCxnSpPr>
          <p:nvPr/>
        </p:nvCxnSpPr>
        <p:spPr>
          <a:xfrm>
            <a:off x="8278449" y="3543890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8278448" y="4702274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BCA541-57EC-4D12-9ACE-1B2DECF94ACD}"/>
              </a:ext>
            </a:extLst>
          </p:cNvPr>
          <p:cNvSpPr/>
          <p:nvPr/>
        </p:nvSpPr>
        <p:spPr>
          <a:xfrm>
            <a:off x="5380229" y="435019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3670626" y="4105100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Queries the operational DB and displays real time data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</p:cNvCxnSpPr>
          <p:nvPr/>
        </p:nvCxnSpPr>
        <p:spPr>
          <a:xfrm>
            <a:off x="5022678" y="464242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61A79D1F-9806-473B-A0A5-BCB97F6FA5A0}"/>
              </a:ext>
            </a:extLst>
          </p:cNvPr>
          <p:cNvSpPr/>
          <p:nvPr/>
        </p:nvSpPr>
        <p:spPr>
          <a:xfrm>
            <a:off x="5210442" y="5679489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AD18A-886F-40FC-B135-0FACAA524E83}"/>
              </a:ext>
            </a:extLst>
          </p:cNvPr>
          <p:cNvSpPr/>
          <p:nvPr/>
        </p:nvSpPr>
        <p:spPr>
          <a:xfrm>
            <a:off x="3027357" y="592458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BI Application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5DAA77-2AAB-4C52-8A3F-4AA216C07EED}"/>
              </a:ext>
            </a:extLst>
          </p:cNvPr>
          <p:cNvSpPr/>
          <p:nvPr/>
        </p:nvSpPr>
        <p:spPr>
          <a:xfrm>
            <a:off x="1317754" y="5924583"/>
            <a:ext cx="1370029" cy="82955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Reports and analysis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FCC8CD-265D-4E41-8D11-4F93FA77600F}"/>
              </a:ext>
            </a:extLst>
          </p:cNvPr>
          <p:cNvCxnSpPr>
            <a:cxnSpLocks/>
          </p:cNvCxnSpPr>
          <p:nvPr/>
        </p:nvCxnSpPr>
        <p:spPr>
          <a:xfrm>
            <a:off x="2669806" y="6216815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7AE88-B0D1-4004-B9BE-683B3836821A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4397386" y="6216815"/>
            <a:ext cx="813056" cy="11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stCxn id="50" idx="3"/>
            <a:endCxn id="5" idx="2"/>
          </p:cNvCxnSpPr>
          <p:nvPr/>
        </p:nvCxnSpPr>
        <p:spPr>
          <a:xfrm>
            <a:off x="6750258" y="4642426"/>
            <a:ext cx="843176" cy="1159536"/>
          </a:xfrm>
          <a:prstGeom prst="bentConnector3">
            <a:avLst/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FCE86DE-4DC2-43BE-8938-37D8FDE48523}"/>
              </a:ext>
            </a:extLst>
          </p:cNvPr>
          <p:cNvCxnSpPr>
            <a:stCxn id="5" idx="2"/>
            <a:endCxn id="54" idx="4"/>
          </p:cNvCxnSpPr>
          <p:nvPr/>
        </p:nvCxnSpPr>
        <p:spPr>
          <a:xfrm rot="10800000" flipV="1">
            <a:off x="6580472" y="5801962"/>
            <a:ext cx="1012963" cy="41600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EBD9B335-D667-4173-95A8-537D707848D3}"/>
              </a:ext>
            </a:extLst>
          </p:cNvPr>
          <p:cNvSpPr/>
          <p:nvPr/>
        </p:nvSpPr>
        <p:spPr>
          <a:xfrm>
            <a:off x="9976426" y="527714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Archive DB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7C0561-7EF5-41EA-A71F-20FB8DEC3702}"/>
              </a:ext>
            </a:extLst>
          </p:cNvPr>
          <p:cNvCxnSpPr>
            <a:cxnSpLocks/>
            <a:stCxn id="5" idx="4"/>
            <a:endCxn id="62" idx="2"/>
          </p:cNvCxnSpPr>
          <p:nvPr/>
        </p:nvCxnSpPr>
        <p:spPr>
          <a:xfrm>
            <a:off x="8963463" y="5801962"/>
            <a:ext cx="1012963" cy="136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971357F-B2BC-466F-B0A2-B304A2C80397}"/>
              </a:ext>
            </a:extLst>
          </p:cNvPr>
          <p:cNvSpPr/>
          <p:nvPr/>
        </p:nvSpPr>
        <p:spPr>
          <a:xfrm>
            <a:off x="7603917" y="1725105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F4C079-35B2-46D3-97A0-85FDA340E439}"/>
              </a:ext>
            </a:extLst>
          </p:cNvPr>
          <p:cNvSpPr/>
          <p:nvPr/>
        </p:nvSpPr>
        <p:spPr>
          <a:xfrm>
            <a:off x="5306563" y="4226419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43BC1A-8692-4E90-8E3F-A23DDA1C1320}"/>
              </a:ext>
            </a:extLst>
          </p:cNvPr>
          <p:cNvSpPr/>
          <p:nvPr/>
        </p:nvSpPr>
        <p:spPr>
          <a:xfrm>
            <a:off x="7593434" y="2822462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21E3173-472D-4EA0-8334-A08F9817F250}"/>
              </a:ext>
            </a:extLst>
          </p:cNvPr>
          <p:cNvSpPr/>
          <p:nvPr/>
        </p:nvSpPr>
        <p:spPr>
          <a:xfrm>
            <a:off x="7603916" y="4000794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B430743-603F-49BE-B048-503149FC3423}"/>
              </a:ext>
            </a:extLst>
          </p:cNvPr>
          <p:cNvSpPr/>
          <p:nvPr/>
        </p:nvSpPr>
        <p:spPr>
          <a:xfrm>
            <a:off x="7466566" y="5152576"/>
            <a:ext cx="3973574" cy="135646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0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Allows end users to query telemetry data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Displays real time data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doesn’t: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- Analyzes the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ECC9A-B8A0-4732-850B-908E66450DF0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0558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E63A2E-91D9-415A-BC3B-60B929F07B76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NFR - What We Know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2457449" y="1763486"/>
            <a:ext cx="7647215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Classic Information System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Not a lot of users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Not a lot of data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Interface to external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1C541-D46D-4A0B-9E3E-810B0A23CACC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361CD4-DB8D-430E-8992-1C4CA107D3CB}"/>
              </a:ext>
            </a:extLst>
          </p:cNvPr>
          <p:cNvCxnSpPr>
            <a:cxnSpLocks/>
          </p:cNvCxnSpPr>
          <p:nvPr/>
        </p:nvCxnSpPr>
        <p:spPr>
          <a:xfrm flipH="1">
            <a:off x="8036560" y="5130800"/>
            <a:ext cx="1239520" cy="0"/>
          </a:xfrm>
          <a:prstGeom prst="straightConnector1">
            <a:avLst/>
          </a:prstGeom>
          <a:ln w="1968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03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2493168"/>
            <a:ext cx="424435" cy="39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5217367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3411966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197307-EEE3-4297-8928-2BEDD29CB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4411529"/>
            <a:ext cx="424434" cy="4320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E153D8-C347-4F7C-94A3-C7FDE7C962CB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4419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814221" y="603315"/>
            <a:ext cx="634753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342A5-CB4B-49EC-B7F2-B00AF83A2331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11946-0666-4637-930B-5748047FF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64" y="3107469"/>
            <a:ext cx="2974576" cy="20638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71E63D-6066-4ABD-A904-BC7F39A40671}"/>
              </a:ext>
            </a:extLst>
          </p:cNvPr>
          <p:cNvSpPr/>
          <p:nvPr/>
        </p:nvSpPr>
        <p:spPr>
          <a:xfrm>
            <a:off x="640573" y="2097299"/>
            <a:ext cx="3535187" cy="567403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Back 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F8C3ED-0751-4A45-B5F2-FC0FCC748F0B}"/>
              </a:ext>
            </a:extLst>
          </p:cNvPr>
          <p:cNvSpPr/>
          <p:nvPr/>
        </p:nvSpPr>
        <p:spPr>
          <a:xfrm>
            <a:off x="6828013" y="2097298"/>
            <a:ext cx="3535187" cy="567403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Front 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6F7A6E-9E78-46E7-AD1B-8FF88EF07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987" y="3210824"/>
            <a:ext cx="4453890" cy="196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0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Service Interface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0A905-406F-4829-AADD-A3B8E61DB251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133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37E48-ADCE-4A64-B183-EA45D77AEB17}"/>
              </a:ext>
            </a:extLst>
          </p:cNvPr>
          <p:cNvSpPr txBox="1"/>
          <p:nvPr/>
        </p:nvSpPr>
        <p:spPr>
          <a:xfrm>
            <a:off x="952107" y="2007909"/>
            <a:ext cx="7748833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Get latest errors for all cars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Get latest telemetry for specific car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Get latest errors for specific car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C3211-3046-4729-B883-0F5FD82EBA86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6338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857D39-C672-4160-B0C4-E62288B25614}"/>
              </a:ext>
            </a:extLst>
          </p:cNvPr>
          <p:cNvGraphicFramePr>
            <a:graphicFrameLocks noGrp="1"/>
          </p:cNvGraphicFramePr>
          <p:nvPr/>
        </p:nvGraphicFramePr>
        <p:xfrm>
          <a:off x="288471" y="1561737"/>
          <a:ext cx="11615057" cy="305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686">
                  <a:extLst>
                    <a:ext uri="{9D8B030D-6E8A-4147-A177-3AD203B41FA5}">
                      <a16:colId xmlns:a16="http://schemas.microsoft.com/office/drawing/2014/main" val="1038824843"/>
                    </a:ext>
                  </a:extLst>
                </a:gridCol>
                <a:gridCol w="5583283">
                  <a:extLst>
                    <a:ext uri="{9D8B030D-6E8A-4147-A177-3AD203B41FA5}">
                      <a16:colId xmlns:a16="http://schemas.microsoft.com/office/drawing/2014/main" val="3381250861"/>
                    </a:ext>
                  </a:extLst>
                </a:gridCol>
                <a:gridCol w="2160088">
                  <a:extLst>
                    <a:ext uri="{9D8B030D-6E8A-4147-A177-3AD203B41FA5}">
                      <a16:colId xmlns:a16="http://schemas.microsoft.com/office/drawing/2014/main" val="13531915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Return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123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Get latest errors for all cars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GET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/v1/telemetry/errors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80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Get latest telemetry for specific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GET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/v1/telemetry/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800" i="1" dirty="0" err="1">
                          <a:latin typeface="Consolas" panose="020B0609020204030204" pitchFamily="49" charset="0"/>
                        </a:rPr>
                        <a:t>carId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635094"/>
                  </a:ext>
                </a:extLst>
              </a:tr>
              <a:tr h="333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Get latest errors for specific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GET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/v1/telemetry/errors/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800" i="1" dirty="0" err="1">
                          <a:latin typeface="Consolas" panose="020B0609020204030204" pitchFamily="49" charset="0"/>
                        </a:rPr>
                        <a:t>carId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}</a:t>
                      </a: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164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2155442-F575-4B56-AA95-399D04698E8C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037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Telemetry Viewer Redundancy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3853544" y="4063999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344A6-CB82-4109-84C2-322B730D80A8}"/>
              </a:ext>
            </a:extLst>
          </p:cNvPr>
          <p:cNvCxnSpPr/>
          <p:nvPr/>
        </p:nvCxnSpPr>
        <p:spPr>
          <a:xfrm>
            <a:off x="5296626" y="3422467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FBC352-BEDA-40F4-8605-4201A3233538}"/>
              </a:ext>
            </a:extLst>
          </p:cNvPr>
          <p:cNvCxnSpPr/>
          <p:nvPr/>
        </p:nvCxnSpPr>
        <p:spPr>
          <a:xfrm>
            <a:off x="8493760" y="3428999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C9614C-2AD9-41EA-803C-446A1777B866}"/>
              </a:ext>
            </a:extLst>
          </p:cNvPr>
          <p:cNvCxnSpPr/>
          <p:nvPr/>
        </p:nvCxnSpPr>
        <p:spPr>
          <a:xfrm>
            <a:off x="5296626" y="2787468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F34DC4-BB43-487B-A2E5-0A3A055A4458}"/>
              </a:ext>
            </a:extLst>
          </p:cNvPr>
          <p:cNvCxnSpPr>
            <a:cxnSpLocks/>
          </p:cNvCxnSpPr>
          <p:nvPr/>
        </p:nvCxnSpPr>
        <p:spPr>
          <a:xfrm>
            <a:off x="2099492" y="3428999"/>
            <a:ext cx="6394268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DCB63-77AF-4235-83FB-89B342BF8CEE}"/>
              </a:ext>
            </a:extLst>
          </p:cNvPr>
          <p:cNvSpPr/>
          <p:nvPr/>
        </p:nvSpPr>
        <p:spPr>
          <a:xfrm>
            <a:off x="3260997" y="2074404"/>
            <a:ext cx="4071257" cy="7130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Load Balancer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8EED39-B749-47B5-AC75-005CDB40912E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B5B65F-F644-48B7-A8DA-CF9050E756AA}"/>
              </a:ext>
            </a:extLst>
          </p:cNvPr>
          <p:cNvSpPr/>
          <p:nvPr/>
        </p:nvSpPr>
        <p:spPr>
          <a:xfrm>
            <a:off x="734424" y="4063998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F5E933-E506-428F-A6FF-6474BB5245DE}"/>
              </a:ext>
            </a:extLst>
          </p:cNvPr>
          <p:cNvSpPr/>
          <p:nvPr/>
        </p:nvSpPr>
        <p:spPr>
          <a:xfrm>
            <a:off x="6972664" y="4070530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9EF2EF-413B-44FB-8152-5BA5C4EFC46A}"/>
              </a:ext>
            </a:extLst>
          </p:cNvPr>
          <p:cNvCxnSpPr/>
          <p:nvPr/>
        </p:nvCxnSpPr>
        <p:spPr>
          <a:xfrm>
            <a:off x="2099492" y="3428999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09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731380" y="181514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9440983" y="1815146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telemetry from cars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046D5A-278E-4F2A-B682-B585774D58D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9101409" y="2107377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432981" y="181514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Cars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593434" y="5263483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Operational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EB033-2F91-4072-B399-A6E13E809E8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7731380" y="294671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pipeline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9440983" y="2946715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Queues the telemetry messages for processing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9101409" y="323894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8278449" y="2385506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803010" y="2101474"/>
            <a:ext cx="928370" cy="590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07FD9D-CADB-49B5-8FEF-EB272A06F56C}"/>
              </a:ext>
            </a:extLst>
          </p:cNvPr>
          <p:cNvSpPr/>
          <p:nvPr/>
        </p:nvSpPr>
        <p:spPr>
          <a:xfrm>
            <a:off x="7731380" y="410509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E98EA3-45DB-4F43-A09F-743CEF99124E}"/>
              </a:ext>
            </a:extLst>
          </p:cNvPr>
          <p:cNvSpPr/>
          <p:nvPr/>
        </p:nvSpPr>
        <p:spPr>
          <a:xfrm>
            <a:off x="9440983" y="41050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Validates the messages and stores them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01E1E50-CEDF-4D45-84E0-A577C538FD1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9101409" y="43973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2DF49-E50B-49E9-B421-24AF56BDC2B9}"/>
              </a:ext>
            </a:extLst>
          </p:cNvPr>
          <p:cNvCxnSpPr>
            <a:cxnSpLocks/>
          </p:cNvCxnSpPr>
          <p:nvPr/>
        </p:nvCxnSpPr>
        <p:spPr>
          <a:xfrm>
            <a:off x="8278449" y="3543890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8278448" y="4702274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BCA541-57EC-4D12-9ACE-1B2DECF94ACD}"/>
              </a:ext>
            </a:extLst>
          </p:cNvPr>
          <p:cNvSpPr/>
          <p:nvPr/>
        </p:nvSpPr>
        <p:spPr>
          <a:xfrm>
            <a:off x="5380229" y="435019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3670626" y="4105100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Queries the operational DB and displays real time data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</p:cNvCxnSpPr>
          <p:nvPr/>
        </p:nvCxnSpPr>
        <p:spPr>
          <a:xfrm>
            <a:off x="5022678" y="4642426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61A79D1F-9806-473B-A0A5-BCB97F6FA5A0}"/>
              </a:ext>
            </a:extLst>
          </p:cNvPr>
          <p:cNvSpPr/>
          <p:nvPr/>
        </p:nvSpPr>
        <p:spPr>
          <a:xfrm>
            <a:off x="5210442" y="5679489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AD18A-886F-40FC-B135-0FACAA524E83}"/>
              </a:ext>
            </a:extLst>
          </p:cNvPr>
          <p:cNvSpPr/>
          <p:nvPr/>
        </p:nvSpPr>
        <p:spPr>
          <a:xfrm>
            <a:off x="3027357" y="592458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BI Application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5DAA77-2AAB-4C52-8A3F-4AA216C07EED}"/>
              </a:ext>
            </a:extLst>
          </p:cNvPr>
          <p:cNvSpPr/>
          <p:nvPr/>
        </p:nvSpPr>
        <p:spPr>
          <a:xfrm>
            <a:off x="1317754" y="5924583"/>
            <a:ext cx="1370029" cy="82955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Reports and analysis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DFCC8CD-265D-4E41-8D11-4F93FA77600F}"/>
              </a:ext>
            </a:extLst>
          </p:cNvPr>
          <p:cNvCxnSpPr>
            <a:cxnSpLocks/>
          </p:cNvCxnSpPr>
          <p:nvPr/>
        </p:nvCxnSpPr>
        <p:spPr>
          <a:xfrm>
            <a:off x="2669806" y="6216815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7AE88-B0D1-4004-B9BE-683B3836821A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4397386" y="6216815"/>
            <a:ext cx="813056" cy="11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stCxn id="50" idx="3"/>
            <a:endCxn id="5" idx="2"/>
          </p:cNvCxnSpPr>
          <p:nvPr/>
        </p:nvCxnSpPr>
        <p:spPr>
          <a:xfrm>
            <a:off x="6750258" y="4642426"/>
            <a:ext cx="843176" cy="1159536"/>
          </a:xfrm>
          <a:prstGeom prst="bentConnector3">
            <a:avLst/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FCE86DE-4DC2-43BE-8938-37D8FDE48523}"/>
              </a:ext>
            </a:extLst>
          </p:cNvPr>
          <p:cNvCxnSpPr>
            <a:stCxn id="5" idx="2"/>
            <a:endCxn id="54" idx="4"/>
          </p:cNvCxnSpPr>
          <p:nvPr/>
        </p:nvCxnSpPr>
        <p:spPr>
          <a:xfrm rot="10800000" flipV="1">
            <a:off x="6580472" y="5801962"/>
            <a:ext cx="1012963" cy="41600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EBD9B335-D667-4173-95A8-537D707848D3}"/>
              </a:ext>
            </a:extLst>
          </p:cNvPr>
          <p:cNvSpPr/>
          <p:nvPr/>
        </p:nvSpPr>
        <p:spPr>
          <a:xfrm>
            <a:off x="9976426" y="527714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Archive DB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7C0561-7EF5-41EA-A71F-20FB8DEC3702}"/>
              </a:ext>
            </a:extLst>
          </p:cNvPr>
          <p:cNvCxnSpPr>
            <a:cxnSpLocks/>
            <a:stCxn id="5" idx="4"/>
            <a:endCxn id="62" idx="2"/>
          </p:cNvCxnSpPr>
          <p:nvPr/>
        </p:nvCxnSpPr>
        <p:spPr>
          <a:xfrm>
            <a:off x="8963463" y="5801962"/>
            <a:ext cx="1012963" cy="136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971357F-B2BC-466F-B0A2-B304A2C80397}"/>
              </a:ext>
            </a:extLst>
          </p:cNvPr>
          <p:cNvSpPr/>
          <p:nvPr/>
        </p:nvSpPr>
        <p:spPr>
          <a:xfrm>
            <a:off x="7603917" y="1725105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F4C079-35B2-46D3-97A0-85FDA340E439}"/>
              </a:ext>
            </a:extLst>
          </p:cNvPr>
          <p:cNvSpPr/>
          <p:nvPr/>
        </p:nvSpPr>
        <p:spPr>
          <a:xfrm>
            <a:off x="2936241" y="5623151"/>
            <a:ext cx="3751080" cy="117744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43BC1A-8692-4E90-8E3F-A23DDA1C1320}"/>
              </a:ext>
            </a:extLst>
          </p:cNvPr>
          <p:cNvSpPr/>
          <p:nvPr/>
        </p:nvSpPr>
        <p:spPr>
          <a:xfrm>
            <a:off x="7593434" y="2822462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21E3173-472D-4EA0-8334-A08F9817F250}"/>
              </a:ext>
            </a:extLst>
          </p:cNvPr>
          <p:cNvSpPr/>
          <p:nvPr/>
        </p:nvSpPr>
        <p:spPr>
          <a:xfrm>
            <a:off x="7603916" y="4000794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B430743-603F-49BE-B048-503149FC3423}"/>
              </a:ext>
            </a:extLst>
          </p:cNvPr>
          <p:cNvSpPr/>
          <p:nvPr/>
        </p:nvSpPr>
        <p:spPr>
          <a:xfrm>
            <a:off x="7466566" y="5152576"/>
            <a:ext cx="3973574" cy="135646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B18619-CDF7-4CB8-A184-67E0B5ED960D}"/>
              </a:ext>
            </a:extLst>
          </p:cNvPr>
          <p:cNvSpPr/>
          <p:nvPr/>
        </p:nvSpPr>
        <p:spPr>
          <a:xfrm>
            <a:off x="5279961" y="4259787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1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BI Application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1111797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Analyzes telemetry data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Displays custom reports about the data, trends, forecasts etc.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How many cars did break during the last month?</a:t>
            </a:r>
          </a:p>
          <a:p>
            <a:pPr marL="742950" lvl="1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What is the total distance the cars drove?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FD63F-6ED1-4372-9F82-A56C1A4962D1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C5322D92-7EE1-40BD-BBB6-2DFD53A1959C}"/>
              </a:ext>
            </a:extLst>
          </p:cNvPr>
          <p:cNvSpPr/>
          <p:nvPr/>
        </p:nvSpPr>
        <p:spPr>
          <a:xfrm>
            <a:off x="1575952" y="1077170"/>
            <a:ext cx="1524000" cy="829559"/>
          </a:xfrm>
          <a:prstGeom prst="wedgeRectCallout">
            <a:avLst>
              <a:gd name="adj1" fmla="val 99834"/>
              <a:gd name="adj2" fmla="val -40379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Business Intelligence</a:t>
            </a:r>
          </a:p>
        </p:txBody>
      </p:sp>
    </p:spTree>
    <p:extLst>
      <p:ext uri="{BB962C8B-B14F-4D97-AF65-F5344CB8AC3E}">
        <p14:creationId xmlns:p14="http://schemas.microsoft.com/office/powerpoint/2010/main" val="109551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Doesn’t matter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BI Application is ALWAYS based on an existing tool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277B4-3BA5-4C12-B416-C264C2A373C1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2952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BI 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277B4-3BA5-4C12-B416-C264C2A373C1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5E8CAF-5E2A-4F5D-B40E-DF229DAF5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27" y="1958463"/>
            <a:ext cx="4238625" cy="1162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E2F9A-2598-4D33-8FFE-530B7F711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065" y="3229927"/>
            <a:ext cx="2647950" cy="885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54EF45-EB7E-438A-A097-AA09C89DB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25" y="3737488"/>
            <a:ext cx="4219575" cy="226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33ECA9-E530-47EF-9D10-991348EB4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095" y="4702175"/>
            <a:ext cx="3553615" cy="102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0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7647215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i="1" dirty="0">
                <a:latin typeface="Bahnschrift" panose="020B0502040204020203" pitchFamily="34" charset="0"/>
              </a:rPr>
              <a:t>“How many expected concurrent users?”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i="1" dirty="0">
                <a:latin typeface="Bahnschrift" panose="020B0502040204020203" pitchFamily="34" charset="0"/>
              </a:rPr>
              <a:t>“How many employees?”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“</a:t>
            </a:r>
            <a:r>
              <a:rPr lang="en-US" sz="3000" i="1" dirty="0">
                <a:latin typeface="Bahnschrift" panose="020B0502040204020203" pitchFamily="34" charset="0"/>
              </a:rPr>
              <a:t>What do we know about the external Payment system?”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D3722-A952-4948-A7B4-635CDCBFDAE0}"/>
              </a:ext>
            </a:extLst>
          </p:cNvPr>
          <p:cNvSpPr/>
          <p:nvPr/>
        </p:nvSpPr>
        <p:spPr>
          <a:xfrm>
            <a:off x="8070182" y="1904490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E944E-6EC4-43E8-AADC-69DE2F0FA15A}"/>
              </a:ext>
            </a:extLst>
          </p:cNvPr>
          <p:cNvSpPr/>
          <p:nvPr/>
        </p:nvSpPr>
        <p:spPr>
          <a:xfrm>
            <a:off x="8070182" y="2907711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250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NFR - What We 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02921-FFAE-4CA7-B844-773DF6E6C3A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154989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BI Tools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277B4-3BA5-4C12-B416-C264C2A373C1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17410" name="Picture 2" descr="https://cdn.sisense.com/wp-content/uploads/Gartner_MQ_2019-min.png">
            <a:extLst>
              <a:ext uri="{FF2B5EF4-FFF2-40B4-BE49-F238E27FC236}">
                <a16:creationId xmlns:a16="http://schemas.microsoft.com/office/drawing/2014/main" id="{04937C88-94A6-4DAC-A10E-2E3C2615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735" y="1432874"/>
            <a:ext cx="4970145" cy="539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7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BI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10670933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An important lesson: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Designing BI solution is NOT part of the architect’s job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ALWAYS use BI expert for this task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F277B4-3BA5-4C12-B416-C264C2A373C1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8738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Logic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731380" y="181514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432981" y="181514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Cars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593434" y="5263483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Operational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EB033-2F91-4072-B399-A6E13E809E8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7731380" y="294671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pipeline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8278449" y="2385506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803010" y="2101474"/>
            <a:ext cx="928370" cy="590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07FD9D-CADB-49B5-8FEF-EB272A06F56C}"/>
              </a:ext>
            </a:extLst>
          </p:cNvPr>
          <p:cNvSpPr/>
          <p:nvPr/>
        </p:nvSpPr>
        <p:spPr>
          <a:xfrm>
            <a:off x="7731380" y="410509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2DF49-E50B-49E9-B421-24AF56BDC2B9}"/>
              </a:ext>
            </a:extLst>
          </p:cNvPr>
          <p:cNvCxnSpPr>
            <a:cxnSpLocks/>
          </p:cNvCxnSpPr>
          <p:nvPr/>
        </p:nvCxnSpPr>
        <p:spPr>
          <a:xfrm>
            <a:off x="8278449" y="3543890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8278448" y="4702274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BCA541-57EC-4D12-9ACE-1B2DECF94ACD}"/>
              </a:ext>
            </a:extLst>
          </p:cNvPr>
          <p:cNvSpPr/>
          <p:nvPr/>
        </p:nvSpPr>
        <p:spPr>
          <a:xfrm>
            <a:off x="5380229" y="435019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61A79D1F-9806-473B-A0A5-BCB97F6FA5A0}"/>
              </a:ext>
            </a:extLst>
          </p:cNvPr>
          <p:cNvSpPr/>
          <p:nvPr/>
        </p:nvSpPr>
        <p:spPr>
          <a:xfrm>
            <a:off x="5210442" y="5679489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AD18A-886F-40FC-B135-0FACAA524E83}"/>
              </a:ext>
            </a:extLst>
          </p:cNvPr>
          <p:cNvSpPr/>
          <p:nvPr/>
        </p:nvSpPr>
        <p:spPr>
          <a:xfrm>
            <a:off x="3027357" y="592458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BI Application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7AE88-B0D1-4004-B9BE-683B3836821A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4397386" y="6216815"/>
            <a:ext cx="813056" cy="11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stCxn id="50" idx="3"/>
            <a:endCxn id="5" idx="2"/>
          </p:cNvCxnSpPr>
          <p:nvPr/>
        </p:nvCxnSpPr>
        <p:spPr>
          <a:xfrm>
            <a:off x="6750258" y="4642426"/>
            <a:ext cx="843176" cy="1159536"/>
          </a:xfrm>
          <a:prstGeom prst="bentConnector3">
            <a:avLst/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FCE86DE-4DC2-43BE-8938-37D8FDE48523}"/>
              </a:ext>
            </a:extLst>
          </p:cNvPr>
          <p:cNvCxnSpPr>
            <a:stCxn id="5" idx="2"/>
            <a:endCxn id="54" idx="4"/>
          </p:cNvCxnSpPr>
          <p:nvPr/>
        </p:nvCxnSpPr>
        <p:spPr>
          <a:xfrm rot="10800000" flipV="1">
            <a:off x="6580472" y="5801962"/>
            <a:ext cx="1012963" cy="41600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EBD9B335-D667-4173-95A8-537D707848D3}"/>
              </a:ext>
            </a:extLst>
          </p:cNvPr>
          <p:cNvSpPr/>
          <p:nvPr/>
        </p:nvSpPr>
        <p:spPr>
          <a:xfrm>
            <a:off x="9976426" y="527714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Archive DB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7C0561-7EF5-41EA-A71F-20FB8DEC3702}"/>
              </a:ext>
            </a:extLst>
          </p:cNvPr>
          <p:cNvCxnSpPr>
            <a:cxnSpLocks/>
            <a:stCxn id="5" idx="4"/>
            <a:endCxn id="62" idx="2"/>
          </p:cNvCxnSpPr>
          <p:nvPr/>
        </p:nvCxnSpPr>
        <p:spPr>
          <a:xfrm>
            <a:off x="8963463" y="5801962"/>
            <a:ext cx="1012963" cy="136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28167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Technical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731380" y="181514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432981" y="181514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Cars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593434" y="5263483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Operational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EB033-2F91-4072-B399-A6E13E809E8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7731380" y="294671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pipeline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8278449" y="2385506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803010" y="2101474"/>
            <a:ext cx="928370" cy="590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07FD9D-CADB-49B5-8FEF-EB272A06F56C}"/>
              </a:ext>
            </a:extLst>
          </p:cNvPr>
          <p:cNvSpPr/>
          <p:nvPr/>
        </p:nvSpPr>
        <p:spPr>
          <a:xfrm>
            <a:off x="7731380" y="410509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2DF49-E50B-49E9-B421-24AF56BDC2B9}"/>
              </a:ext>
            </a:extLst>
          </p:cNvPr>
          <p:cNvCxnSpPr>
            <a:cxnSpLocks/>
          </p:cNvCxnSpPr>
          <p:nvPr/>
        </p:nvCxnSpPr>
        <p:spPr>
          <a:xfrm>
            <a:off x="8278449" y="3543890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8278448" y="4702274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BCA541-57EC-4D12-9ACE-1B2DECF94ACD}"/>
              </a:ext>
            </a:extLst>
          </p:cNvPr>
          <p:cNvSpPr/>
          <p:nvPr/>
        </p:nvSpPr>
        <p:spPr>
          <a:xfrm>
            <a:off x="5380229" y="435019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61A79D1F-9806-473B-A0A5-BCB97F6FA5A0}"/>
              </a:ext>
            </a:extLst>
          </p:cNvPr>
          <p:cNvSpPr/>
          <p:nvPr/>
        </p:nvSpPr>
        <p:spPr>
          <a:xfrm>
            <a:off x="5210442" y="5679489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AD18A-886F-40FC-B135-0FACAA524E83}"/>
              </a:ext>
            </a:extLst>
          </p:cNvPr>
          <p:cNvSpPr/>
          <p:nvPr/>
        </p:nvSpPr>
        <p:spPr>
          <a:xfrm>
            <a:off x="3027357" y="592458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BI Application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7AE88-B0D1-4004-B9BE-683B3836821A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4397386" y="6216815"/>
            <a:ext cx="813056" cy="11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stCxn id="50" idx="3"/>
            <a:endCxn id="5" idx="2"/>
          </p:cNvCxnSpPr>
          <p:nvPr/>
        </p:nvCxnSpPr>
        <p:spPr>
          <a:xfrm>
            <a:off x="6750258" y="4642426"/>
            <a:ext cx="843176" cy="1159536"/>
          </a:xfrm>
          <a:prstGeom prst="bentConnector3">
            <a:avLst/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FCE86DE-4DC2-43BE-8938-37D8FDE48523}"/>
              </a:ext>
            </a:extLst>
          </p:cNvPr>
          <p:cNvCxnSpPr>
            <a:stCxn id="5" idx="2"/>
            <a:endCxn id="54" idx="4"/>
          </p:cNvCxnSpPr>
          <p:nvPr/>
        </p:nvCxnSpPr>
        <p:spPr>
          <a:xfrm rot="10800000" flipV="1">
            <a:off x="6580472" y="5801962"/>
            <a:ext cx="1012963" cy="41600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EBD9B335-D667-4173-95A8-537D707848D3}"/>
              </a:ext>
            </a:extLst>
          </p:cNvPr>
          <p:cNvSpPr/>
          <p:nvPr/>
        </p:nvSpPr>
        <p:spPr>
          <a:xfrm>
            <a:off x="9976426" y="527714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Archive DB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7C0561-7EF5-41EA-A71F-20FB8DEC3702}"/>
              </a:ext>
            </a:extLst>
          </p:cNvPr>
          <p:cNvCxnSpPr>
            <a:cxnSpLocks/>
            <a:stCxn id="5" idx="4"/>
            <a:endCxn id="62" idx="2"/>
          </p:cNvCxnSpPr>
          <p:nvPr/>
        </p:nvCxnSpPr>
        <p:spPr>
          <a:xfrm>
            <a:off x="8963463" y="5801962"/>
            <a:ext cx="1012963" cy="136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7089830-FFD7-49E7-990A-A9E931B22927}"/>
              </a:ext>
            </a:extLst>
          </p:cNvPr>
          <p:cNvSpPr/>
          <p:nvPr/>
        </p:nvSpPr>
        <p:spPr>
          <a:xfrm>
            <a:off x="7731380" y="2385506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NodeJS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26E900-A546-4671-B66F-6616084DDB84}"/>
              </a:ext>
            </a:extLst>
          </p:cNvPr>
          <p:cNvSpPr/>
          <p:nvPr/>
        </p:nvSpPr>
        <p:spPr>
          <a:xfrm>
            <a:off x="7732217" y="4681164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NodeJS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F766F8-76DF-47BC-B4C6-2DD19AB8A086}"/>
              </a:ext>
            </a:extLst>
          </p:cNvPr>
          <p:cNvSpPr/>
          <p:nvPr/>
        </p:nvSpPr>
        <p:spPr>
          <a:xfrm>
            <a:off x="5380228" y="4925432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NodeJS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4EB78B-4A33-4750-8B39-88E9A0B39FF4}"/>
              </a:ext>
            </a:extLst>
          </p:cNvPr>
          <p:cNvSpPr/>
          <p:nvPr/>
        </p:nvSpPr>
        <p:spPr>
          <a:xfrm>
            <a:off x="7731379" y="3523605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Kafka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DEFF4F-8170-4E7E-A164-E3DDD01EF2B3}"/>
              </a:ext>
            </a:extLst>
          </p:cNvPr>
          <p:cNvSpPr/>
          <p:nvPr/>
        </p:nvSpPr>
        <p:spPr>
          <a:xfrm>
            <a:off x="9976425" y="6409398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Azure Storage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1DA36E-689D-41E9-B1FE-1EAE2FF78A16}"/>
              </a:ext>
            </a:extLst>
          </p:cNvPr>
          <p:cNvSpPr/>
          <p:nvPr/>
        </p:nvSpPr>
        <p:spPr>
          <a:xfrm>
            <a:off x="7593434" y="6408402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MongoDB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3B972C-F1E8-4168-850C-194F996C230F}"/>
              </a:ext>
            </a:extLst>
          </p:cNvPr>
          <p:cNvSpPr/>
          <p:nvPr/>
        </p:nvSpPr>
        <p:spPr>
          <a:xfrm>
            <a:off x="1457421" y="6016456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00529012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Physical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731380" y="1815146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432981" y="181514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Cars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593434" y="5263483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Operational DB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FEB033-2F91-4072-B399-A6E13E809E89}"/>
              </a:ext>
            </a:extLst>
          </p:cNvPr>
          <p:cNvSpPr txBox="1"/>
          <p:nvPr/>
        </p:nvSpPr>
        <p:spPr>
          <a:xfrm>
            <a:off x="76200" y="77726"/>
            <a:ext cx="5120114" cy="706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0"/>
                <a:solidFill>
                  <a:srgbClr val="7030A0"/>
                </a:solidFill>
                <a:latin typeface="Magneto" panose="04030805050802020D02" pitchFamily="82" charset="0"/>
                <a:cs typeface="Gisha" panose="020B0502040204020203" pitchFamily="34" charset="-79"/>
              </a:rPr>
              <a:t>Muscar.auto</a:t>
            </a:r>
            <a:endParaRPr lang="en-US" sz="4000" dirty="0">
              <a:ln w="0"/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7731380" y="294671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pipeline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8278449" y="2385506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803010" y="2101474"/>
            <a:ext cx="928370" cy="590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907FD9D-CADB-49B5-8FEF-EB272A06F56C}"/>
              </a:ext>
            </a:extLst>
          </p:cNvPr>
          <p:cNvSpPr/>
          <p:nvPr/>
        </p:nvSpPr>
        <p:spPr>
          <a:xfrm>
            <a:off x="7731380" y="4105099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22DF49-E50B-49E9-B421-24AF56BDC2B9}"/>
              </a:ext>
            </a:extLst>
          </p:cNvPr>
          <p:cNvCxnSpPr>
            <a:cxnSpLocks/>
          </p:cNvCxnSpPr>
          <p:nvPr/>
        </p:nvCxnSpPr>
        <p:spPr>
          <a:xfrm>
            <a:off x="8278449" y="3543890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8278448" y="4702274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FBCA541-57EC-4D12-9ACE-1B2DECF94ACD}"/>
              </a:ext>
            </a:extLst>
          </p:cNvPr>
          <p:cNvSpPr/>
          <p:nvPr/>
        </p:nvSpPr>
        <p:spPr>
          <a:xfrm>
            <a:off x="5380229" y="4350195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54" name="Flowchart: Magnetic Disk 53">
            <a:extLst>
              <a:ext uri="{FF2B5EF4-FFF2-40B4-BE49-F238E27FC236}">
                <a16:creationId xmlns:a16="http://schemas.microsoft.com/office/drawing/2014/main" id="{61A79D1F-9806-473B-A0A5-BCB97F6FA5A0}"/>
              </a:ext>
            </a:extLst>
          </p:cNvPr>
          <p:cNvSpPr/>
          <p:nvPr/>
        </p:nvSpPr>
        <p:spPr>
          <a:xfrm>
            <a:off x="5210442" y="5679489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Warehouse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FAAD18A-886F-40FC-B135-0FACAA524E83}"/>
              </a:ext>
            </a:extLst>
          </p:cNvPr>
          <p:cNvSpPr/>
          <p:nvPr/>
        </p:nvSpPr>
        <p:spPr>
          <a:xfrm>
            <a:off x="3027357" y="592458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BI Application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607AE88-B0D1-4004-B9BE-683B3836821A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>
          <a:xfrm>
            <a:off x="4397386" y="6216815"/>
            <a:ext cx="813056" cy="115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stCxn id="50" idx="3"/>
            <a:endCxn id="5" idx="2"/>
          </p:cNvCxnSpPr>
          <p:nvPr/>
        </p:nvCxnSpPr>
        <p:spPr>
          <a:xfrm>
            <a:off x="6750258" y="4642426"/>
            <a:ext cx="843176" cy="1159536"/>
          </a:xfrm>
          <a:prstGeom prst="bentConnector3">
            <a:avLst/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CFCE86DE-4DC2-43BE-8938-37D8FDE48523}"/>
              </a:ext>
            </a:extLst>
          </p:cNvPr>
          <p:cNvCxnSpPr>
            <a:stCxn id="5" idx="2"/>
            <a:endCxn id="54" idx="4"/>
          </p:cNvCxnSpPr>
          <p:nvPr/>
        </p:nvCxnSpPr>
        <p:spPr>
          <a:xfrm rot="10800000" flipV="1">
            <a:off x="6580472" y="5801962"/>
            <a:ext cx="1012963" cy="416006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Flowchart: Magnetic Disk 61">
            <a:extLst>
              <a:ext uri="{FF2B5EF4-FFF2-40B4-BE49-F238E27FC236}">
                <a16:creationId xmlns:a16="http://schemas.microsoft.com/office/drawing/2014/main" id="{EBD9B335-D667-4173-95A8-537D707848D3}"/>
              </a:ext>
            </a:extLst>
          </p:cNvPr>
          <p:cNvSpPr/>
          <p:nvPr/>
        </p:nvSpPr>
        <p:spPr>
          <a:xfrm>
            <a:off x="9976426" y="527714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Archive DB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57C0561-7EF5-41EA-A71F-20FB8DEC3702}"/>
              </a:ext>
            </a:extLst>
          </p:cNvPr>
          <p:cNvCxnSpPr>
            <a:cxnSpLocks/>
            <a:stCxn id="5" idx="4"/>
            <a:endCxn id="62" idx="2"/>
          </p:cNvCxnSpPr>
          <p:nvPr/>
        </p:nvCxnSpPr>
        <p:spPr>
          <a:xfrm>
            <a:off x="8963463" y="5801962"/>
            <a:ext cx="1012963" cy="1366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017EC67-028A-4AB9-B665-A96231925032}"/>
              </a:ext>
            </a:extLst>
          </p:cNvPr>
          <p:cNvSpPr/>
          <p:nvPr/>
        </p:nvSpPr>
        <p:spPr>
          <a:xfrm>
            <a:off x="7883780" y="1967546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9858FC-EF10-45E3-B39F-0F56B46FD0EF}"/>
              </a:ext>
            </a:extLst>
          </p:cNvPr>
          <p:cNvSpPr/>
          <p:nvPr/>
        </p:nvSpPr>
        <p:spPr>
          <a:xfrm>
            <a:off x="8036180" y="2119946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gateway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6567A2-F9D5-45AB-9676-AFB6F50A6F4E}"/>
              </a:ext>
            </a:extLst>
          </p:cNvPr>
          <p:cNvSpPr/>
          <p:nvPr/>
        </p:nvSpPr>
        <p:spPr>
          <a:xfrm>
            <a:off x="8149032" y="1404598"/>
            <a:ext cx="839523" cy="31829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FF344A-4D3E-437F-8C9F-9EA370A77EDA}"/>
              </a:ext>
            </a:extLst>
          </p:cNvPr>
          <p:cNvSpPr/>
          <p:nvPr/>
        </p:nvSpPr>
        <p:spPr>
          <a:xfrm>
            <a:off x="7883780" y="4257499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C69BD6-566D-4B3F-AFCC-77BDF4B38416}"/>
              </a:ext>
            </a:extLst>
          </p:cNvPr>
          <p:cNvSpPr/>
          <p:nvPr/>
        </p:nvSpPr>
        <p:spPr>
          <a:xfrm>
            <a:off x="8036180" y="4409899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processor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AD8EC4C-4A15-4C04-8482-A17EF0B1566E}"/>
              </a:ext>
            </a:extLst>
          </p:cNvPr>
          <p:cNvSpPr/>
          <p:nvPr/>
        </p:nvSpPr>
        <p:spPr>
          <a:xfrm>
            <a:off x="8405757" y="3700361"/>
            <a:ext cx="839523" cy="31829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LB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30FAA6-7BE9-4781-A14C-526DCD9381B8}"/>
              </a:ext>
            </a:extLst>
          </p:cNvPr>
          <p:cNvSpPr/>
          <p:nvPr/>
        </p:nvSpPr>
        <p:spPr>
          <a:xfrm>
            <a:off x="5532629" y="4502595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A396CD-F213-411B-A7C1-63BD0B7D02C0}"/>
              </a:ext>
            </a:extLst>
          </p:cNvPr>
          <p:cNvSpPr/>
          <p:nvPr/>
        </p:nvSpPr>
        <p:spPr>
          <a:xfrm>
            <a:off x="5685029" y="4654995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Telemetry Viewer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89A988-71FA-4B6D-90D8-E570F1486A1B}"/>
              </a:ext>
            </a:extLst>
          </p:cNvPr>
          <p:cNvSpPr/>
          <p:nvPr/>
        </p:nvSpPr>
        <p:spPr>
          <a:xfrm>
            <a:off x="5645481" y="3933342"/>
            <a:ext cx="839523" cy="31829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LB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ECF280C6-A2A1-4A43-89E6-B0D3C03F8760}"/>
              </a:ext>
            </a:extLst>
          </p:cNvPr>
          <p:cNvSpPr/>
          <p:nvPr/>
        </p:nvSpPr>
        <p:spPr>
          <a:xfrm>
            <a:off x="4572000" y="2872739"/>
            <a:ext cx="1524000" cy="829559"/>
          </a:xfrm>
          <a:prstGeom prst="wedgeRectCallout">
            <a:avLst>
              <a:gd name="adj1" fmla="val 149167"/>
              <a:gd name="adj2" fmla="val -6086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Product’s High Availability</a:t>
            </a: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CAE00E9C-298F-4E2F-AFB7-A6D65A78FB76}"/>
              </a:ext>
            </a:extLst>
          </p:cNvPr>
          <p:cNvSpPr/>
          <p:nvPr/>
        </p:nvSpPr>
        <p:spPr>
          <a:xfrm>
            <a:off x="9675654" y="4087347"/>
            <a:ext cx="1524000" cy="829559"/>
          </a:xfrm>
          <a:prstGeom prst="wedgeRectCallout">
            <a:avLst>
              <a:gd name="adj1" fmla="val -94833"/>
              <a:gd name="adj2" fmla="val 128636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Product’s 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211517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F9C4FD-37DA-4063-A592-990A044B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80" y="1087120"/>
            <a:ext cx="3127686" cy="2990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7A3660-DD3A-4E70-BB71-1AB85399CED5}"/>
              </a:ext>
            </a:extLst>
          </p:cNvPr>
          <p:cNvSpPr txBox="1"/>
          <p:nvPr/>
        </p:nvSpPr>
        <p:spPr>
          <a:xfrm>
            <a:off x="4267200" y="4077970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err="1">
                <a:solidFill>
                  <a:srgbClr val="5E1DE1"/>
                </a:solidFill>
                <a:latin typeface="Algerian" panose="04020705040A02060702" pitchFamily="82" charset="0"/>
              </a:rPr>
              <a:t>GroceColl</a:t>
            </a:r>
            <a:endParaRPr lang="en-US" sz="5000" dirty="0">
              <a:solidFill>
                <a:srgbClr val="5E1DE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32244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93E2B9-5758-48C8-8750-425917325F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" r="5224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9CF2DC-F897-4D53-AAED-8462A09772F0}"/>
              </a:ext>
            </a:extLst>
          </p:cNvPr>
          <p:cNvSpPr txBox="1"/>
          <p:nvPr/>
        </p:nvSpPr>
        <p:spPr>
          <a:xfrm>
            <a:off x="741680" y="1325430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err="1">
                <a:solidFill>
                  <a:srgbClr val="5E1DE1"/>
                </a:solidFill>
                <a:latin typeface="Algerian" panose="04020705040A02060702" pitchFamily="82" charset="0"/>
              </a:rPr>
              <a:t>GroceColl</a:t>
            </a:r>
            <a:endParaRPr lang="en-US" sz="5000" dirty="0">
              <a:solidFill>
                <a:srgbClr val="5E1DE1"/>
              </a:solidFill>
              <a:latin typeface="Algerian" panose="04020705040A020607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5ED0D-9CE4-4C21-96A3-2D8CF9F8EF4C}"/>
              </a:ext>
            </a:extLst>
          </p:cNvPr>
          <p:cNvSpPr txBox="1"/>
          <p:nvPr/>
        </p:nvSpPr>
        <p:spPr>
          <a:xfrm>
            <a:off x="655321" y="2575033"/>
            <a:ext cx="5120113" cy="3917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Grocery collection service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Allows customers to create shopping lists that get collected and delivered by </a:t>
            </a:r>
            <a:r>
              <a:rPr lang="en-US" sz="2200" dirty="0" err="1">
                <a:latin typeface="Bahnschrift" panose="020B0502040204020203" pitchFamily="34" charset="0"/>
              </a:rPr>
              <a:t>GroceColl’s</a:t>
            </a:r>
            <a:r>
              <a:rPr lang="en-US" sz="2200" dirty="0">
                <a:latin typeface="Bahnschrift" panose="020B0502040204020203" pitchFamily="34" charset="0"/>
              </a:rPr>
              <a:t> employees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Available world-wide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10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93E2B9-5758-48C8-8750-425917325F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" r="5224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9CF2DC-F897-4D53-AAED-8462A09772F0}"/>
              </a:ext>
            </a:extLst>
          </p:cNvPr>
          <p:cNvSpPr txBox="1"/>
          <p:nvPr/>
        </p:nvSpPr>
        <p:spPr>
          <a:xfrm>
            <a:off x="741680" y="1325430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err="1">
                <a:solidFill>
                  <a:srgbClr val="5E1DE1"/>
                </a:solidFill>
                <a:latin typeface="Algerian" panose="04020705040A02060702" pitchFamily="82" charset="0"/>
              </a:rPr>
              <a:t>GroceColl</a:t>
            </a:r>
            <a:endParaRPr lang="en-US" sz="5000" dirty="0">
              <a:solidFill>
                <a:srgbClr val="5E1DE1"/>
              </a:solidFill>
              <a:latin typeface="Algerian" panose="04020705040A020607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5ED0D-9CE4-4C21-96A3-2D8CF9F8EF4C}"/>
              </a:ext>
            </a:extLst>
          </p:cNvPr>
          <p:cNvSpPr txBox="1"/>
          <p:nvPr/>
        </p:nvSpPr>
        <p:spPr>
          <a:xfrm>
            <a:off x="655321" y="2575033"/>
            <a:ext cx="5120113" cy="3917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Employees have dedicated tablets displaying the list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We need to design the collection side of the system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The customer side is already developed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22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28EB8-5A49-40DA-ADD3-4B2F1EF6DCD5}"/>
              </a:ext>
            </a:extLst>
          </p:cNvPr>
          <p:cNvSpPr/>
          <p:nvPr/>
        </p:nvSpPr>
        <p:spPr>
          <a:xfrm>
            <a:off x="765142" y="1707822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Functional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5BAB3-F2DA-4EC2-A765-F0F9553E941D}"/>
              </a:ext>
            </a:extLst>
          </p:cNvPr>
          <p:cNvSpPr/>
          <p:nvPr/>
        </p:nvSpPr>
        <p:spPr>
          <a:xfrm>
            <a:off x="7521542" y="1707821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Non-Functional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A83EA-A61C-4AFD-82CF-5830EB40466E}"/>
              </a:ext>
            </a:extLst>
          </p:cNvPr>
          <p:cNvCxnSpPr/>
          <p:nvPr/>
        </p:nvCxnSpPr>
        <p:spPr>
          <a:xfrm flipH="1">
            <a:off x="3497344" y="1432874"/>
            <a:ext cx="312656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C9AD5-15F4-4D83-BD31-1A55C273A0B6}"/>
              </a:ext>
            </a:extLst>
          </p:cNvPr>
          <p:cNvCxnSpPr>
            <a:cxnSpLocks/>
          </p:cNvCxnSpPr>
          <p:nvPr/>
        </p:nvCxnSpPr>
        <p:spPr>
          <a:xfrm>
            <a:off x="7748990" y="1432874"/>
            <a:ext cx="307890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794255-02DE-478F-AD28-F50D2FC1F2AA}"/>
              </a:ext>
            </a:extLst>
          </p:cNvPr>
          <p:cNvSpPr txBox="1"/>
          <p:nvPr/>
        </p:nvSpPr>
        <p:spPr>
          <a:xfrm>
            <a:off x="765142" y="2627663"/>
            <a:ext cx="31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B2AAE-F95D-4733-AB59-1F66734E1225}"/>
              </a:ext>
            </a:extLst>
          </p:cNvPr>
          <p:cNvSpPr txBox="1"/>
          <p:nvPr/>
        </p:nvSpPr>
        <p:spPr>
          <a:xfrm>
            <a:off x="7521542" y="2627661"/>
            <a:ext cx="31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deal with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87DC2-0746-4462-B8EE-A9803BB1F2BB}"/>
              </a:ext>
            </a:extLst>
          </p:cNvPr>
          <p:cNvSpPr txBox="1"/>
          <p:nvPr/>
        </p:nvSpPr>
        <p:spPr>
          <a:xfrm>
            <a:off x="765142" y="3023795"/>
            <a:ext cx="4704080" cy="29445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Web Based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Tablets receive list to be collected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Employees can mark items as collected or unavailable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When collection is done, the list should be transferred to payment engine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Offline support is a must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F98986-F6D4-418F-9D09-663C48A86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581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7647215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i="1" dirty="0">
                <a:latin typeface="Bahnschrift" panose="020B0502040204020203" pitchFamily="34" charset="0"/>
              </a:rPr>
              <a:t>“How many expected concurrent users?”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i="1" dirty="0">
                <a:latin typeface="Bahnschrift" panose="020B0502040204020203" pitchFamily="34" charset="0"/>
              </a:rPr>
              <a:t>“How many lists will be processed per day?”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“</a:t>
            </a:r>
            <a:r>
              <a:rPr lang="en-US" sz="3000" i="1" dirty="0">
                <a:latin typeface="Bahnschrift" panose="020B0502040204020203" pitchFamily="34" charset="0"/>
              </a:rPr>
              <a:t>What is the average size of a shopping list?”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D3722-A952-4948-A7B4-635CDCBFDAE0}"/>
              </a:ext>
            </a:extLst>
          </p:cNvPr>
          <p:cNvSpPr/>
          <p:nvPr/>
        </p:nvSpPr>
        <p:spPr>
          <a:xfrm>
            <a:off x="8070182" y="1904490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200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E944E-6EC4-43E8-AADC-69DE2F0FA15A}"/>
              </a:ext>
            </a:extLst>
          </p:cNvPr>
          <p:cNvSpPr/>
          <p:nvPr/>
        </p:nvSpPr>
        <p:spPr>
          <a:xfrm>
            <a:off x="7999062" y="3429000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10,000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NFR - What We Ask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9E02BF-B00E-4108-BA38-C181BA8D173E}"/>
              </a:ext>
            </a:extLst>
          </p:cNvPr>
          <p:cNvSpPr/>
          <p:nvPr/>
        </p:nvSpPr>
        <p:spPr>
          <a:xfrm>
            <a:off x="7999062" y="5131657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500KB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9A9812-A3BA-4CD3-9C53-60C6ECC6A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44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7647215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Legacy system, written in C++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Hosted in the company’s servers farm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Input – only files </a:t>
            </a:r>
            <a:r>
              <a:rPr lang="en-US" sz="3000" dirty="0">
                <a:latin typeface="Bahnschrift" panose="020B0502040204020203" pitchFamily="34" charset="0"/>
                <a:sym typeface="Wingdings" panose="05000000000000000000" pitchFamily="2" charset="2"/>
              </a:rPr>
              <a:t>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  <a:sym typeface="Wingdings" panose="05000000000000000000" pitchFamily="2" charset="2"/>
              </a:rPr>
              <a:t>File received once a month</a:t>
            </a:r>
            <a:endParaRPr lang="en-US" sz="3000" dirty="0">
              <a:latin typeface="Bahnschrif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02921-FFAE-4CA7-B844-773DF6E6C3A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199808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7647215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 startAt="4"/>
            </a:pPr>
            <a:r>
              <a:rPr lang="en-US" sz="3000" i="1" dirty="0">
                <a:latin typeface="Bahnschrift" panose="020B0502040204020203" pitchFamily="34" charset="0"/>
              </a:rPr>
              <a:t>“Do we need offline support?”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4"/>
            </a:pPr>
            <a:r>
              <a:rPr lang="en-US" sz="3000" i="1" dirty="0">
                <a:latin typeface="Bahnschrift" panose="020B0502040204020203" pitchFamily="34" charset="0"/>
              </a:rPr>
              <a:t>“What is the desired SLA?”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4"/>
            </a:pPr>
            <a:r>
              <a:rPr lang="en-US" sz="3000" i="1" dirty="0">
                <a:latin typeface="Bahnschrift" panose="020B0502040204020203" pitchFamily="34" charset="0"/>
              </a:rPr>
              <a:t>“How do lists arrive to the system?”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D3722-A952-4948-A7B4-635CDCBFDAE0}"/>
              </a:ext>
            </a:extLst>
          </p:cNvPr>
          <p:cNvSpPr/>
          <p:nvPr/>
        </p:nvSpPr>
        <p:spPr>
          <a:xfrm>
            <a:off x="8070182" y="1904490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Yes!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E944E-6EC4-43E8-AADC-69DE2F0FA15A}"/>
              </a:ext>
            </a:extLst>
          </p:cNvPr>
          <p:cNvSpPr/>
          <p:nvPr/>
        </p:nvSpPr>
        <p:spPr>
          <a:xfrm>
            <a:off x="8070182" y="2907711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Highest Possible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NFR - What We Ask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F58ADB-5272-408A-A236-4A5E981D4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31B545-2D97-433C-B35C-8D6845B729C6}"/>
              </a:ext>
            </a:extLst>
          </p:cNvPr>
          <p:cNvSpPr/>
          <p:nvPr/>
        </p:nvSpPr>
        <p:spPr>
          <a:xfrm>
            <a:off x="8029542" y="3737270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407181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11477597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1 List = 500KB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10,000 lists / day = 5GB / day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	=&gt; ~2TB / year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Data Volume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613E0B-06EF-4CC9-A991-E134F829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47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28EB8-5A49-40DA-ADD3-4B2F1EF6DCD5}"/>
              </a:ext>
            </a:extLst>
          </p:cNvPr>
          <p:cNvSpPr/>
          <p:nvPr/>
        </p:nvSpPr>
        <p:spPr>
          <a:xfrm>
            <a:off x="765142" y="1707822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Functional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5BAB3-F2DA-4EC2-A765-F0F9553E941D}"/>
              </a:ext>
            </a:extLst>
          </p:cNvPr>
          <p:cNvSpPr/>
          <p:nvPr/>
        </p:nvSpPr>
        <p:spPr>
          <a:xfrm>
            <a:off x="7521542" y="1707821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Non-Functional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A83EA-A61C-4AFD-82CF-5830EB40466E}"/>
              </a:ext>
            </a:extLst>
          </p:cNvPr>
          <p:cNvCxnSpPr/>
          <p:nvPr/>
        </p:nvCxnSpPr>
        <p:spPr>
          <a:xfrm flipH="1">
            <a:off x="3497344" y="1432874"/>
            <a:ext cx="312656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C9AD5-15F4-4D83-BD31-1A55C273A0B6}"/>
              </a:ext>
            </a:extLst>
          </p:cNvPr>
          <p:cNvCxnSpPr>
            <a:cxnSpLocks/>
          </p:cNvCxnSpPr>
          <p:nvPr/>
        </p:nvCxnSpPr>
        <p:spPr>
          <a:xfrm>
            <a:off x="7748990" y="1432874"/>
            <a:ext cx="307890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794255-02DE-478F-AD28-F50D2FC1F2AA}"/>
              </a:ext>
            </a:extLst>
          </p:cNvPr>
          <p:cNvSpPr txBox="1"/>
          <p:nvPr/>
        </p:nvSpPr>
        <p:spPr>
          <a:xfrm>
            <a:off x="765142" y="2627663"/>
            <a:ext cx="31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B2AAE-F95D-4733-AB59-1F66734E1225}"/>
              </a:ext>
            </a:extLst>
          </p:cNvPr>
          <p:cNvSpPr txBox="1"/>
          <p:nvPr/>
        </p:nvSpPr>
        <p:spPr>
          <a:xfrm>
            <a:off x="7521542" y="2627661"/>
            <a:ext cx="31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deal with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0D6B7-B1A5-433B-BE92-4D76EADC4E3E}"/>
              </a:ext>
            </a:extLst>
          </p:cNvPr>
          <p:cNvSpPr txBox="1"/>
          <p:nvPr/>
        </p:nvSpPr>
        <p:spPr>
          <a:xfrm>
            <a:off x="6727491" y="3219739"/>
            <a:ext cx="4704080" cy="211352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200 Concurrent users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10,000 lists/day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Yearly volume: 2TB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High SLA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Offline support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57EC4C-182A-45E6-BBF8-144559E94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273010-47A3-4280-9163-DD6277029DE5}"/>
              </a:ext>
            </a:extLst>
          </p:cNvPr>
          <p:cNvSpPr txBox="1"/>
          <p:nvPr/>
        </p:nvSpPr>
        <p:spPr>
          <a:xfrm>
            <a:off x="765142" y="3023795"/>
            <a:ext cx="4704080" cy="29445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Web Based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Tablets receive list to be collected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Employees can mark items as collected or unavailable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When collection is done, the list should be transferred to payment engine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Offline support is a must</a:t>
            </a:r>
          </a:p>
        </p:txBody>
      </p:sp>
    </p:spTree>
    <p:extLst>
      <p:ext uri="{BB962C8B-B14F-4D97-AF65-F5344CB8AC3E}">
        <p14:creationId xmlns:p14="http://schemas.microsoft.com/office/powerpoint/2010/main" val="134743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87DC2-0746-4462-B8EE-A9803BB1F2BB}"/>
              </a:ext>
            </a:extLst>
          </p:cNvPr>
          <p:cNvSpPr txBox="1"/>
          <p:nvPr/>
        </p:nvSpPr>
        <p:spPr>
          <a:xfrm>
            <a:off x="567179" y="1815146"/>
            <a:ext cx="4595955" cy="25290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Based on requirements: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Employees have tablets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Offline support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Retrieve lists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Mark Items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Export list to payment engine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069391" y="360536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7069391" y="23101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lists from the queue and stores them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350762" y="360536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Lists Queue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743005" y="4642426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8755968" y="36053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10493013" y="326308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Retrieves list to be handled. Updates and exports items and lists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0125997" y="389759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7743005" y="3169920"/>
            <a:ext cx="11400" cy="46118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709390" y="389759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9357722" y="3014248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10087395" y="5719383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Data to be exported to the payment engine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  <a:stCxn id="55" idx="2"/>
            <a:endCxn id="51" idx="0"/>
          </p:cNvCxnSpPr>
          <p:nvPr/>
        </p:nvCxnSpPr>
        <p:spPr>
          <a:xfrm flipH="1">
            <a:off x="10772410" y="5471985"/>
            <a:ext cx="1" cy="24739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7614872" y="4329359"/>
            <a:ext cx="499738" cy="22067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6BE91C5-919D-4DC1-AD6C-F9A2EAE7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C266D9-A658-4189-AB0C-896A0E36045B}"/>
              </a:ext>
            </a:extLst>
          </p:cNvPr>
          <p:cNvCxnSpPr>
            <a:cxnSpLocks/>
          </p:cNvCxnSpPr>
          <p:nvPr/>
        </p:nvCxnSpPr>
        <p:spPr>
          <a:xfrm rot="5400000">
            <a:off x="8716206" y="4252614"/>
            <a:ext cx="658646" cy="5330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14E-74F2-44F4-A663-8764665D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225" y="2171757"/>
            <a:ext cx="721219" cy="92658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10087396" y="488752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Data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FB5D0B-B2E3-4BD2-8310-60EF589F0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30581" y="4231700"/>
            <a:ext cx="639123" cy="59442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527E60A-A912-4730-A58F-D8A06322696E}"/>
              </a:ext>
            </a:extLst>
          </p:cNvPr>
          <p:cNvSpPr/>
          <p:nvPr/>
        </p:nvSpPr>
        <p:spPr>
          <a:xfrm>
            <a:off x="9996827" y="192692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Displays list, marks items, offline support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DDB88-4724-4282-83C4-A2017C996680}"/>
              </a:ext>
            </a:extLst>
          </p:cNvPr>
          <p:cNvCxnSpPr>
            <a:cxnSpLocks/>
          </p:cNvCxnSpPr>
          <p:nvPr/>
        </p:nvCxnSpPr>
        <p:spPr>
          <a:xfrm>
            <a:off x="9629811" y="256143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61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  <p:bldP spid="16" grpId="0" animBg="1"/>
      <p:bldP spid="31" grpId="0" animBg="1"/>
      <p:bldP spid="5" grpId="0" animBg="1"/>
      <p:bldP spid="40" grpId="0" animBg="1"/>
      <p:bldP spid="41" grpId="0" animBg="1"/>
      <p:bldP spid="51" grpId="0" animBg="1"/>
      <p:bldP spid="55" grpId="0" animBg="1"/>
      <p:bldP spid="65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Messaging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87DC2-0746-4462-B8EE-A9803BB1F2BB}"/>
              </a:ext>
            </a:extLst>
          </p:cNvPr>
          <p:cNvSpPr txBox="1"/>
          <p:nvPr/>
        </p:nvSpPr>
        <p:spPr>
          <a:xfrm>
            <a:off x="567179" y="1815146"/>
            <a:ext cx="4595955" cy="25290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Based on requirements: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Employees have tablets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Offline support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Retrieve lists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Mark Items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Export list to payment engine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069391" y="360536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7069391" y="23101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lists from the queue and stores them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350762" y="360536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Lists Queue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743005" y="4642426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8755968" y="36053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10493013" y="326308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Retrieves list to be handled. Updates and exports items and lists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0125997" y="389759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7743005" y="3169920"/>
            <a:ext cx="11400" cy="46118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709390" y="389759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9357722" y="3014248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10087395" y="5719383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Data to be exported to the payment engine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  <a:stCxn id="55" idx="2"/>
            <a:endCxn id="51" idx="0"/>
          </p:cNvCxnSpPr>
          <p:nvPr/>
        </p:nvCxnSpPr>
        <p:spPr>
          <a:xfrm flipH="1">
            <a:off x="10772410" y="5471985"/>
            <a:ext cx="1" cy="24739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7614872" y="4329359"/>
            <a:ext cx="499738" cy="22067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6BE91C5-919D-4DC1-AD6C-F9A2EAE7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C266D9-A658-4189-AB0C-896A0E36045B}"/>
              </a:ext>
            </a:extLst>
          </p:cNvPr>
          <p:cNvCxnSpPr>
            <a:cxnSpLocks/>
          </p:cNvCxnSpPr>
          <p:nvPr/>
        </p:nvCxnSpPr>
        <p:spPr>
          <a:xfrm rot="5400000">
            <a:off x="8716206" y="4252614"/>
            <a:ext cx="658646" cy="5330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14E-74F2-44F4-A663-8764665D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225" y="2171757"/>
            <a:ext cx="721219" cy="92658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10087396" y="488752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Data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FB5D0B-B2E3-4BD2-8310-60EF589F0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30581" y="4231700"/>
            <a:ext cx="639123" cy="59442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527E60A-A912-4730-A58F-D8A06322696E}"/>
              </a:ext>
            </a:extLst>
          </p:cNvPr>
          <p:cNvSpPr/>
          <p:nvPr/>
        </p:nvSpPr>
        <p:spPr>
          <a:xfrm>
            <a:off x="9996827" y="192692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Displays list, marks items, offline support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DDB88-4724-4282-83C4-A2017C996680}"/>
              </a:ext>
            </a:extLst>
          </p:cNvPr>
          <p:cNvCxnSpPr>
            <a:cxnSpLocks/>
          </p:cNvCxnSpPr>
          <p:nvPr/>
        </p:nvCxnSpPr>
        <p:spPr>
          <a:xfrm>
            <a:off x="9629811" y="256143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9345BB0-E80B-4068-A978-F51529D2FEA9}"/>
              </a:ext>
            </a:extLst>
          </p:cNvPr>
          <p:cNvSpPr txBox="1"/>
          <p:nvPr/>
        </p:nvSpPr>
        <p:spPr>
          <a:xfrm>
            <a:off x="9357570" y="3244334"/>
            <a:ext cx="76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REST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CD7686-92E1-4E73-B4C1-B952E7494C4C}"/>
              </a:ext>
            </a:extLst>
          </p:cNvPr>
          <p:cNvSpPr txBox="1"/>
          <p:nvPr/>
        </p:nvSpPr>
        <p:spPr>
          <a:xfrm>
            <a:off x="10432803" y="4498667"/>
            <a:ext cx="98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254626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069391" y="360536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7069391" y="23101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lists from the queue and stores them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350762" y="360536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Lists Queue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743005" y="4642426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8755968" y="36053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10493013" y="326308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Retrieves list to be handled. Updates and exports items and lists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0125997" y="389759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7743005" y="3169920"/>
            <a:ext cx="11400" cy="46118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709390" y="389759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9357722" y="3014248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10087395" y="5719383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Data to be exported to the payment engine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  <a:stCxn id="55" idx="2"/>
            <a:endCxn id="51" idx="0"/>
          </p:cNvCxnSpPr>
          <p:nvPr/>
        </p:nvCxnSpPr>
        <p:spPr>
          <a:xfrm flipH="1">
            <a:off x="10772410" y="5471985"/>
            <a:ext cx="1" cy="24739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7614872" y="4329359"/>
            <a:ext cx="499738" cy="22067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6BE91C5-919D-4DC1-AD6C-F9A2EAE7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C266D9-A658-4189-AB0C-896A0E36045B}"/>
              </a:ext>
            </a:extLst>
          </p:cNvPr>
          <p:cNvCxnSpPr>
            <a:cxnSpLocks/>
          </p:cNvCxnSpPr>
          <p:nvPr/>
        </p:nvCxnSpPr>
        <p:spPr>
          <a:xfrm rot="5400000">
            <a:off x="8716206" y="4252614"/>
            <a:ext cx="658646" cy="5330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14E-74F2-44F4-A663-8764665D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225" y="2171757"/>
            <a:ext cx="721219" cy="92658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10087396" y="488752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Data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FB5D0B-B2E3-4BD2-8310-60EF589F0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30581" y="4231700"/>
            <a:ext cx="639123" cy="59442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527E60A-A912-4730-A58F-D8A06322696E}"/>
              </a:ext>
            </a:extLst>
          </p:cNvPr>
          <p:cNvSpPr/>
          <p:nvPr/>
        </p:nvSpPr>
        <p:spPr>
          <a:xfrm>
            <a:off x="9996827" y="192692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Displays list, marks items, offline support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DDB88-4724-4282-83C4-A2017C996680}"/>
              </a:ext>
            </a:extLst>
          </p:cNvPr>
          <p:cNvCxnSpPr>
            <a:cxnSpLocks/>
          </p:cNvCxnSpPr>
          <p:nvPr/>
        </p:nvCxnSpPr>
        <p:spPr>
          <a:xfrm>
            <a:off x="9629811" y="256143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9175284-2934-4FBD-A5C9-A5ECDDBC53C3}"/>
              </a:ext>
            </a:extLst>
          </p:cNvPr>
          <p:cNvSpPr/>
          <p:nvPr/>
        </p:nvSpPr>
        <p:spPr>
          <a:xfrm>
            <a:off x="6937072" y="3483958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2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882470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Receives shopping lists to be handled from queue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Stores the lists in the datastore</a:t>
            </a:r>
          </a:p>
          <a:p>
            <a:pPr>
              <a:lnSpc>
                <a:spcPct val="200000"/>
              </a:lnSpc>
            </a:pPr>
            <a:endParaRPr lang="en-US" sz="3000" dirty="0">
              <a:latin typeface="Bahnschrif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4883C-7193-46DB-877B-860D94A97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503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5197470"/>
            <a:ext cx="424435" cy="39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2412403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3411966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0BE539-5248-40A6-B3C8-5FB038BA5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4312753"/>
            <a:ext cx="424435" cy="393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BD0A5E-E7BA-4066-8249-6CD56F2EA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00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Considerations: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Should be able to connect to queue</a:t>
            </a:r>
            <a:endParaRPr lang="he-IL" sz="3000" dirty="0">
              <a:latin typeface="Bahnschrift" panose="020B0502040204020203" pitchFamily="34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Not much else…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DA61FF-9221-475C-AD64-DDA91B942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82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20681-C09F-4CB6-99BB-16D16D9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4" y="2162898"/>
            <a:ext cx="1397318" cy="1399505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9B033073-FEEC-4398-8969-2F0ED5C73C52}"/>
              </a:ext>
            </a:extLst>
          </p:cNvPr>
          <p:cNvSpPr/>
          <p:nvPr/>
        </p:nvSpPr>
        <p:spPr>
          <a:xfrm>
            <a:off x="2841867" y="1901012"/>
            <a:ext cx="3985653" cy="945000"/>
          </a:xfrm>
          <a:prstGeom prst="wedgeRectCallout">
            <a:avLst>
              <a:gd name="adj1" fmla="val -71843"/>
              <a:gd name="adj2" fmla="val 42904"/>
            </a:avLst>
          </a:prstGeom>
          <a:solidFill>
            <a:schemeClr val="bg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542708"/>
                </a:solidFill>
              </a:rPr>
              <a:t>We’re basically a Java shop, and our database of choice is MySQL.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5BD95-7444-4800-8C32-785867B3C51A}"/>
              </a:ext>
            </a:extLst>
          </p:cNvPr>
          <p:cNvSpPr txBox="1"/>
          <p:nvPr/>
        </p:nvSpPr>
        <p:spPr>
          <a:xfrm>
            <a:off x="3759200" y="3429000"/>
            <a:ext cx="6471920" cy="1211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Java is a perfect fit for this task, so we’ll go with it.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DC9345-BDED-490C-B6E5-9525EF476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36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11477597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1 Employee = ~1MB in data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Each employee has ~10 scanned documents (contract, reviews etc.)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1 Scanned Document =~5MB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Total storage for 1 employee = ~51MB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Data Volume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02921-FFAE-4CA7-B844-773DF6E6C3A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129924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20681-C09F-4CB6-99BB-16D16D9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4" y="2162898"/>
            <a:ext cx="1397318" cy="1399505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9B033073-FEEC-4398-8969-2F0ED5C73C52}"/>
              </a:ext>
            </a:extLst>
          </p:cNvPr>
          <p:cNvSpPr/>
          <p:nvPr/>
        </p:nvSpPr>
        <p:spPr>
          <a:xfrm>
            <a:off x="2841867" y="1901012"/>
            <a:ext cx="3985653" cy="945000"/>
          </a:xfrm>
          <a:prstGeom prst="wedgeRectCallout">
            <a:avLst>
              <a:gd name="adj1" fmla="val -71843"/>
              <a:gd name="adj2" fmla="val 42904"/>
            </a:avLst>
          </a:prstGeom>
          <a:solidFill>
            <a:schemeClr val="bg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542708"/>
                </a:solidFill>
              </a:rPr>
              <a:t>We’re basically a Java shop, and our database of choice is MySQL.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5BD95-7444-4800-8C32-785867B3C51A}"/>
              </a:ext>
            </a:extLst>
          </p:cNvPr>
          <p:cNvSpPr txBox="1"/>
          <p:nvPr/>
        </p:nvSpPr>
        <p:spPr>
          <a:xfrm>
            <a:off x="3759200" y="3429000"/>
            <a:ext cx="8202428" cy="3611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latin typeface="Bahnschrift" panose="020B0502040204020203" pitchFamily="34" charset="0"/>
              </a:rPr>
              <a:t>What about database?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600" dirty="0">
                <a:latin typeface="Bahnschrift" panose="020B0502040204020203" pitchFamily="34" charset="0"/>
              </a:rPr>
              <a:t>Our data is relational, and MySQL is a relational DB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2600" dirty="0">
                <a:latin typeface="Bahnschrift" panose="020B0502040204020203" pitchFamily="34" charset="0"/>
              </a:rPr>
              <a:t>Expected volume is 2TB/Year which is a lot</a:t>
            </a: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en-US" sz="2600" dirty="0">
                <a:latin typeface="Bahnschrift" panose="020B0502040204020203" pitchFamily="34" charset="0"/>
              </a:rPr>
              <a:t>But can utilize partitioning</a:t>
            </a: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en-US" sz="2600" dirty="0">
                <a:latin typeface="Bahnschrift" panose="020B0502040204020203" pitchFamily="34" charset="0"/>
              </a:rPr>
              <a:t>So…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sz="2600" dirty="0">
              <a:latin typeface="Bahnschrift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DC9345-BDED-490C-B6E5-9525EF476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081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E0881C-34A9-4434-A08D-A66A06ED3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945618-9769-4918-82B2-54002F21F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985" y="3266269"/>
            <a:ext cx="4132843" cy="27621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7E612-79D2-4399-BB0F-C7373681C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548" y="1913641"/>
            <a:ext cx="239525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2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Queue Receiver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F995CD-B6A8-425B-B65C-0A91E6831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27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Lists Receiver Redundancy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3853544" y="4063999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DCB63-77AF-4235-83FB-89B342BF8CEE}"/>
              </a:ext>
            </a:extLst>
          </p:cNvPr>
          <p:cNvSpPr/>
          <p:nvPr/>
        </p:nvSpPr>
        <p:spPr>
          <a:xfrm>
            <a:off x="590077" y="3232796"/>
            <a:ext cx="2429570" cy="713063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</a:rPr>
              <a:t>Consumer Group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B5B65F-F644-48B7-A8DA-CF9050E756AA}"/>
              </a:ext>
            </a:extLst>
          </p:cNvPr>
          <p:cNvSpPr/>
          <p:nvPr/>
        </p:nvSpPr>
        <p:spPr>
          <a:xfrm>
            <a:off x="734424" y="4063998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F5E933-E506-428F-A6FF-6474BB5245DE}"/>
              </a:ext>
            </a:extLst>
          </p:cNvPr>
          <p:cNvSpPr/>
          <p:nvPr/>
        </p:nvSpPr>
        <p:spPr>
          <a:xfrm>
            <a:off x="6972664" y="4070530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353FC8-90D8-4152-AA90-E1D3CFEBF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7A629F-2946-474D-8554-1522C15475F9}"/>
              </a:ext>
            </a:extLst>
          </p:cNvPr>
          <p:cNvSpPr/>
          <p:nvPr/>
        </p:nvSpPr>
        <p:spPr>
          <a:xfrm>
            <a:off x="520995" y="3827721"/>
            <a:ext cx="9367284" cy="10738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4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069391" y="360536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7069391" y="23101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lists from the queue and stores them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350762" y="360536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Lists Queue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743005" y="4642426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8755968" y="36053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10493013" y="326308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Retrieves list to be handled. Updates and exports items and lists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0125997" y="389759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7743005" y="3169920"/>
            <a:ext cx="11400" cy="46118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709390" y="389759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9357722" y="3014248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10087395" y="5719383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Data to be exported to the payment engine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  <a:stCxn id="55" idx="2"/>
            <a:endCxn id="51" idx="0"/>
          </p:cNvCxnSpPr>
          <p:nvPr/>
        </p:nvCxnSpPr>
        <p:spPr>
          <a:xfrm flipH="1">
            <a:off x="10772410" y="5471985"/>
            <a:ext cx="1" cy="24739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7614872" y="4329359"/>
            <a:ext cx="499738" cy="22067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6BE91C5-919D-4DC1-AD6C-F9A2EAE7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C266D9-A658-4189-AB0C-896A0E36045B}"/>
              </a:ext>
            </a:extLst>
          </p:cNvPr>
          <p:cNvCxnSpPr>
            <a:cxnSpLocks/>
          </p:cNvCxnSpPr>
          <p:nvPr/>
        </p:nvCxnSpPr>
        <p:spPr>
          <a:xfrm rot="5400000">
            <a:off x="8716206" y="4252614"/>
            <a:ext cx="658646" cy="5330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14E-74F2-44F4-A663-8764665D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225" y="2171757"/>
            <a:ext cx="721219" cy="92658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10087396" y="488752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Data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FB5D0B-B2E3-4BD2-8310-60EF589F0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30581" y="4231700"/>
            <a:ext cx="639123" cy="59442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527E60A-A912-4730-A58F-D8A06322696E}"/>
              </a:ext>
            </a:extLst>
          </p:cNvPr>
          <p:cNvSpPr/>
          <p:nvPr/>
        </p:nvSpPr>
        <p:spPr>
          <a:xfrm>
            <a:off x="9996827" y="192692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Displays list, marks items, offline support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DDB88-4724-4282-83C4-A2017C996680}"/>
              </a:ext>
            </a:extLst>
          </p:cNvPr>
          <p:cNvCxnSpPr>
            <a:cxnSpLocks/>
          </p:cNvCxnSpPr>
          <p:nvPr/>
        </p:nvCxnSpPr>
        <p:spPr>
          <a:xfrm>
            <a:off x="9629811" y="256143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9175284-2934-4FBD-A5C9-A5ECDDBC53C3}"/>
              </a:ext>
            </a:extLst>
          </p:cNvPr>
          <p:cNvSpPr/>
          <p:nvPr/>
        </p:nvSpPr>
        <p:spPr>
          <a:xfrm>
            <a:off x="8655700" y="3486002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E63435-4181-4009-9295-40111EBD33C1}"/>
              </a:ext>
            </a:extLst>
          </p:cNvPr>
          <p:cNvSpPr/>
          <p:nvPr/>
        </p:nvSpPr>
        <p:spPr>
          <a:xfrm>
            <a:off x="6955139" y="3486001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13FE2D-31CF-48EB-869F-BAFBDF00C123}"/>
              </a:ext>
            </a:extLst>
          </p:cNvPr>
          <p:cNvSpPr/>
          <p:nvPr/>
        </p:nvSpPr>
        <p:spPr>
          <a:xfrm>
            <a:off x="7591755" y="4519148"/>
            <a:ext cx="1570562" cy="127559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9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Allows employees to query lists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Marks items in list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Exports payment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686F0-9A0D-46FB-8DC1-D53DD5A07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111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2493168"/>
            <a:ext cx="424435" cy="39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5217367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3411966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197307-EEE3-4297-8928-2BEDD29CB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4411529"/>
            <a:ext cx="424434" cy="432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47C499-A42A-441E-9874-ABF4CE4EE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440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814221" y="603315"/>
            <a:ext cx="634753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64B59B-482D-4D07-863E-82D17DBF7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43DE30-36AC-4D29-8DB2-CEA7161C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358" y="2009334"/>
            <a:ext cx="239525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4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Service Interface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0754E0-CFBD-416F-BF42-30B985AD9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685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37E48-ADCE-4A64-B183-EA45D77AEB17}"/>
              </a:ext>
            </a:extLst>
          </p:cNvPr>
          <p:cNvSpPr txBox="1"/>
          <p:nvPr/>
        </p:nvSpPr>
        <p:spPr>
          <a:xfrm>
            <a:off x="952107" y="2007909"/>
            <a:ext cx="7748833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Get next list to be processed (by location)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Mark item as collected / unavailable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Export list’s payment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01F0A-A80F-4C4D-93AF-4059D4E0D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5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11477597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Company expects to grow to 500 employees in 5 years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Total storage: 51MB X 500 employees = 25.5GB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Not a lot, but: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Need to consider document storage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Data Volume – Cont.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02921-FFAE-4CA7-B844-773DF6E6C3A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49196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857D39-C672-4160-B0C4-E62288B25614}"/>
              </a:ext>
            </a:extLst>
          </p:cNvPr>
          <p:cNvGraphicFramePr>
            <a:graphicFrameLocks noGrp="1"/>
          </p:cNvGraphicFramePr>
          <p:nvPr/>
        </p:nvGraphicFramePr>
        <p:xfrm>
          <a:off x="288471" y="1561737"/>
          <a:ext cx="11615057" cy="305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686">
                  <a:extLst>
                    <a:ext uri="{9D8B030D-6E8A-4147-A177-3AD203B41FA5}">
                      <a16:colId xmlns:a16="http://schemas.microsoft.com/office/drawing/2014/main" val="1038824843"/>
                    </a:ext>
                  </a:extLst>
                </a:gridCol>
                <a:gridCol w="5583283">
                  <a:extLst>
                    <a:ext uri="{9D8B030D-6E8A-4147-A177-3AD203B41FA5}">
                      <a16:colId xmlns:a16="http://schemas.microsoft.com/office/drawing/2014/main" val="3381250861"/>
                    </a:ext>
                  </a:extLst>
                </a:gridCol>
                <a:gridCol w="2160088">
                  <a:extLst>
                    <a:ext uri="{9D8B030D-6E8A-4147-A177-3AD203B41FA5}">
                      <a16:colId xmlns:a16="http://schemas.microsoft.com/office/drawing/2014/main" val="13531915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Return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123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Get next list to be 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GET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/v1/lists/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next?location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=…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400 Bad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80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Mark item as collected / unavailable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PUT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/v1/list/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800" i="1" dirty="0" err="1">
                          <a:latin typeface="Consolas" panose="020B0609020204030204" pitchFamily="49" charset="0"/>
                        </a:rPr>
                        <a:t>listId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i="0" dirty="0">
                          <a:latin typeface="Consolas" panose="020B0609020204030204" pitchFamily="49" charset="0"/>
                        </a:rPr>
                        <a:t>/item/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800" i="1" dirty="0" err="1">
                          <a:latin typeface="Consolas" panose="020B0609020204030204" pitchFamily="49" charset="0"/>
                        </a:rPr>
                        <a:t>itemId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635094"/>
                  </a:ext>
                </a:extLst>
              </a:tr>
              <a:tr h="333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Export list’s payment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POST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/v1/list/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800" i="1" dirty="0" err="1">
                          <a:latin typeface="Consolas" panose="020B0609020204030204" pitchFamily="49" charset="0"/>
                        </a:rPr>
                        <a:t>listId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}</a:t>
                      </a:r>
                      <a:r>
                        <a:rPr lang="en-US" sz="1800" i="0" dirty="0">
                          <a:latin typeface="Consolas" panose="020B0609020204030204" pitchFamily="49" charset="0"/>
                        </a:rPr>
                        <a:t>/export</a:t>
                      </a: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1644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02F236C-0EF2-4F27-A034-F91B52410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505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Lists Service Redundancy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3853544" y="4063999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344A6-CB82-4109-84C2-322B730D80A8}"/>
              </a:ext>
            </a:extLst>
          </p:cNvPr>
          <p:cNvCxnSpPr/>
          <p:nvPr/>
        </p:nvCxnSpPr>
        <p:spPr>
          <a:xfrm>
            <a:off x="5296626" y="3422467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FBC352-BEDA-40F4-8605-4201A3233538}"/>
              </a:ext>
            </a:extLst>
          </p:cNvPr>
          <p:cNvCxnSpPr/>
          <p:nvPr/>
        </p:nvCxnSpPr>
        <p:spPr>
          <a:xfrm>
            <a:off x="8493760" y="3428999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C9614C-2AD9-41EA-803C-446A1777B866}"/>
              </a:ext>
            </a:extLst>
          </p:cNvPr>
          <p:cNvCxnSpPr/>
          <p:nvPr/>
        </p:nvCxnSpPr>
        <p:spPr>
          <a:xfrm>
            <a:off x="5296626" y="2787468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F34DC4-BB43-487B-A2E5-0A3A055A4458}"/>
              </a:ext>
            </a:extLst>
          </p:cNvPr>
          <p:cNvCxnSpPr>
            <a:cxnSpLocks/>
          </p:cNvCxnSpPr>
          <p:nvPr/>
        </p:nvCxnSpPr>
        <p:spPr>
          <a:xfrm>
            <a:off x="2099492" y="3428999"/>
            <a:ext cx="6394268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DCB63-77AF-4235-83FB-89B342BF8CEE}"/>
              </a:ext>
            </a:extLst>
          </p:cNvPr>
          <p:cNvSpPr/>
          <p:nvPr/>
        </p:nvSpPr>
        <p:spPr>
          <a:xfrm>
            <a:off x="3260997" y="2074404"/>
            <a:ext cx="4071257" cy="7130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Load Balancer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B5B65F-F644-48B7-A8DA-CF9050E756AA}"/>
              </a:ext>
            </a:extLst>
          </p:cNvPr>
          <p:cNvSpPr/>
          <p:nvPr/>
        </p:nvSpPr>
        <p:spPr>
          <a:xfrm>
            <a:off x="734424" y="4063998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F5E933-E506-428F-A6FF-6474BB5245DE}"/>
              </a:ext>
            </a:extLst>
          </p:cNvPr>
          <p:cNvSpPr/>
          <p:nvPr/>
        </p:nvSpPr>
        <p:spPr>
          <a:xfrm>
            <a:off x="6972664" y="4070530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9EF2EF-413B-44FB-8152-5BA5C4EFC46A}"/>
              </a:ext>
            </a:extLst>
          </p:cNvPr>
          <p:cNvCxnSpPr/>
          <p:nvPr/>
        </p:nvCxnSpPr>
        <p:spPr>
          <a:xfrm>
            <a:off x="2099492" y="3428999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7D4197C-9A3C-498E-98F4-CAB2CA20C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012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069391" y="360536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7069391" y="23101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lists from the queue and stores them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350762" y="360536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Lists Queue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743005" y="4642426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8755968" y="36053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10493013" y="326308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Retrieves list to be handled. Updates and exports items and lists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0125997" y="389759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7743005" y="3169920"/>
            <a:ext cx="11400" cy="46118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709390" y="389759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9357722" y="3014248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10087395" y="5719383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Data to be exported to the payment engine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  <a:stCxn id="55" idx="2"/>
            <a:endCxn id="51" idx="0"/>
          </p:cNvCxnSpPr>
          <p:nvPr/>
        </p:nvCxnSpPr>
        <p:spPr>
          <a:xfrm flipH="1">
            <a:off x="10772410" y="5471985"/>
            <a:ext cx="1" cy="24739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7614872" y="4329359"/>
            <a:ext cx="499738" cy="22067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6BE91C5-919D-4DC1-AD6C-F9A2EAE7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C266D9-A658-4189-AB0C-896A0E36045B}"/>
              </a:ext>
            </a:extLst>
          </p:cNvPr>
          <p:cNvCxnSpPr>
            <a:cxnSpLocks/>
          </p:cNvCxnSpPr>
          <p:nvPr/>
        </p:nvCxnSpPr>
        <p:spPr>
          <a:xfrm rot="5400000">
            <a:off x="8716206" y="4252614"/>
            <a:ext cx="658646" cy="5330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14E-74F2-44F4-A663-8764665D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225" y="2171757"/>
            <a:ext cx="721219" cy="92658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10087396" y="488752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Data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FB5D0B-B2E3-4BD2-8310-60EF589F0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30581" y="4231700"/>
            <a:ext cx="639123" cy="59442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527E60A-A912-4730-A58F-D8A06322696E}"/>
              </a:ext>
            </a:extLst>
          </p:cNvPr>
          <p:cNvSpPr/>
          <p:nvPr/>
        </p:nvSpPr>
        <p:spPr>
          <a:xfrm>
            <a:off x="9996827" y="192692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Displays list, marks items, offline support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DDB88-4724-4282-83C4-A2017C996680}"/>
              </a:ext>
            </a:extLst>
          </p:cNvPr>
          <p:cNvCxnSpPr>
            <a:cxnSpLocks/>
          </p:cNvCxnSpPr>
          <p:nvPr/>
        </p:nvCxnSpPr>
        <p:spPr>
          <a:xfrm>
            <a:off x="9629811" y="256143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9175284-2934-4FBD-A5C9-A5ECDDBC53C3}"/>
              </a:ext>
            </a:extLst>
          </p:cNvPr>
          <p:cNvSpPr/>
          <p:nvPr/>
        </p:nvSpPr>
        <p:spPr>
          <a:xfrm>
            <a:off x="8912986" y="2103241"/>
            <a:ext cx="939946" cy="103595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E63435-4181-4009-9295-40111EBD33C1}"/>
              </a:ext>
            </a:extLst>
          </p:cNvPr>
          <p:cNvSpPr/>
          <p:nvPr/>
        </p:nvSpPr>
        <p:spPr>
          <a:xfrm>
            <a:off x="6955139" y="3486001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2CF732-2A18-4CD1-8256-3BCC8553BF16}"/>
              </a:ext>
            </a:extLst>
          </p:cNvPr>
          <p:cNvSpPr/>
          <p:nvPr/>
        </p:nvSpPr>
        <p:spPr>
          <a:xfrm>
            <a:off x="8684734" y="3488016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A8DAAD-1853-41F3-B03E-A4298AAB072F}"/>
              </a:ext>
            </a:extLst>
          </p:cNvPr>
          <p:cNvSpPr/>
          <p:nvPr/>
        </p:nvSpPr>
        <p:spPr>
          <a:xfrm>
            <a:off x="7591755" y="4519148"/>
            <a:ext cx="1570562" cy="127559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3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Front 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8405253" cy="548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Displays shopping list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Marks items as unavailable / collected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Sends list to payment system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Supports offline mode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sz="3000" dirty="0">
              <a:latin typeface="Bahnschrif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FB498B-1F8A-494D-BAE6-F6475A423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755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6122510"/>
            <a:ext cx="424435" cy="39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2412403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4326363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5193861"/>
            <a:ext cx="424434" cy="432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0BE539-5248-40A6-B3C8-5FB038BA5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3398348"/>
            <a:ext cx="424435" cy="393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E2AFE4-7018-4EF7-8002-FF8816289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632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2501500" y="1509824"/>
            <a:ext cx="6469419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Need to decide between: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C4A4A-D485-46DF-AC64-E4FA7E2C7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D9CB6-2B87-4B2C-B346-88A326839CC5}"/>
              </a:ext>
            </a:extLst>
          </p:cNvPr>
          <p:cNvSpPr txBox="1"/>
          <p:nvPr/>
        </p:nvSpPr>
        <p:spPr>
          <a:xfrm>
            <a:off x="83782" y="2246316"/>
            <a:ext cx="5817288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000" u="sng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Desktop, windows based (WPF)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27F771-014A-43AA-9422-85D8BB501FB0}"/>
              </a:ext>
            </a:extLst>
          </p:cNvPr>
          <p:cNvSpPr txBox="1"/>
          <p:nvPr/>
        </p:nvSpPr>
        <p:spPr>
          <a:xfrm>
            <a:off x="6365939" y="2241375"/>
            <a:ext cx="6469419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u="sng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Web based (</a:t>
            </a:r>
            <a:r>
              <a:rPr lang="en-US" sz="2600" u="sng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Electron, React Native)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95A504-A369-4292-A91C-2AC75FCB36E6}"/>
              </a:ext>
            </a:extLst>
          </p:cNvPr>
          <p:cNvSpPr txBox="1"/>
          <p:nvPr/>
        </p:nvSpPr>
        <p:spPr>
          <a:xfrm>
            <a:off x="814468" y="2986432"/>
            <a:ext cx="5476463" cy="241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Supports all OS functionalities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Utilizes other apps on the machine (</a:t>
            </a:r>
            <a:r>
              <a:rPr lang="en-US" sz="2600" dirty="0" err="1">
                <a:latin typeface="Bahnschrift" panose="020B0502040204020203" pitchFamily="34" charset="0"/>
              </a:rPr>
              <a:t>ie</a:t>
            </a:r>
            <a:r>
              <a:rPr lang="en-US" sz="2600" dirty="0">
                <a:latin typeface="Bahnschrift" panose="020B0502040204020203" pitchFamily="34" charset="0"/>
              </a:rPr>
              <a:t>. DB)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Requires setup, Windows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39CC41-1C57-45A1-8F3F-BDEF8ABE1726}"/>
              </a:ext>
            </a:extLst>
          </p:cNvPr>
          <p:cNvSpPr txBox="1"/>
          <p:nvPr/>
        </p:nvSpPr>
        <p:spPr>
          <a:xfrm>
            <a:off x="6715537" y="2986432"/>
            <a:ext cx="5476463" cy="3611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Limited functionality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Cannot use other apps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Fully compatible with other form factors (phones, etc.)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No setup required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Cheaper hardware</a:t>
            </a:r>
          </a:p>
        </p:txBody>
      </p:sp>
    </p:spTree>
    <p:extLst>
      <p:ext uri="{BB962C8B-B14F-4D97-AF65-F5344CB8AC3E}">
        <p14:creationId xmlns:p14="http://schemas.microsoft.com/office/powerpoint/2010/main" val="368603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2501500" y="1509824"/>
            <a:ext cx="6469419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Need to decide between: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C4A4A-D485-46DF-AC64-E4FA7E2C7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27F771-014A-43AA-9422-85D8BB501FB0}"/>
              </a:ext>
            </a:extLst>
          </p:cNvPr>
          <p:cNvSpPr txBox="1"/>
          <p:nvPr/>
        </p:nvSpPr>
        <p:spPr>
          <a:xfrm>
            <a:off x="6365939" y="2241375"/>
            <a:ext cx="6469419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u="sng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Web based (</a:t>
            </a:r>
            <a:r>
              <a:rPr lang="en-US" sz="2600" u="sng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Electron, React Native)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39CC41-1C57-45A1-8F3F-BDEF8ABE1726}"/>
              </a:ext>
            </a:extLst>
          </p:cNvPr>
          <p:cNvSpPr txBox="1"/>
          <p:nvPr/>
        </p:nvSpPr>
        <p:spPr>
          <a:xfrm>
            <a:off x="6715537" y="2986432"/>
            <a:ext cx="5476463" cy="3611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Limited functionality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Cannot use other apps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Fully compatible with other forms (phones, etc.)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No setup required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Bahnschrift" panose="020B0502040204020203" pitchFamily="34" charset="0"/>
              </a:rPr>
              <a:t>Cheaper hardware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3561FF-154B-42F8-B0CC-94AA38099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75" y="2450857"/>
            <a:ext cx="3241345" cy="347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Front End Redundancy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DCB63-77AF-4235-83FB-89B342BF8CEE}"/>
              </a:ext>
            </a:extLst>
          </p:cNvPr>
          <p:cNvSpPr/>
          <p:nvPr/>
        </p:nvSpPr>
        <p:spPr>
          <a:xfrm>
            <a:off x="2913204" y="3329046"/>
            <a:ext cx="6141407" cy="713063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>
                <a:solidFill>
                  <a:schemeClr val="tx1"/>
                </a:solidFill>
                <a:latin typeface="Bahnschrift" panose="020B0502040204020203" pitchFamily="34" charset="0"/>
              </a:rPr>
              <a:t>Not Relevant…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D4197C-9A3C-498E-98F4-CAB2CA20C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976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069391" y="360536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7069391" y="23101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lists from the queue and stores them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350762" y="360536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Lists Queue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743005" y="4642426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8755968" y="36053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10493013" y="326308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Retrieves list to be handled. Updates and exports items and lists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0125997" y="389759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7743005" y="3169920"/>
            <a:ext cx="11400" cy="46118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709390" y="389759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9357722" y="3014248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10087395" y="5719383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Data to be exported to the payment engine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  <a:stCxn id="55" idx="2"/>
            <a:endCxn id="51" idx="0"/>
          </p:cNvCxnSpPr>
          <p:nvPr/>
        </p:nvCxnSpPr>
        <p:spPr>
          <a:xfrm flipH="1">
            <a:off x="10772410" y="5471985"/>
            <a:ext cx="1" cy="24739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7614872" y="4329359"/>
            <a:ext cx="499738" cy="22067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6BE91C5-919D-4DC1-AD6C-F9A2EAE7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C266D9-A658-4189-AB0C-896A0E36045B}"/>
              </a:ext>
            </a:extLst>
          </p:cNvPr>
          <p:cNvCxnSpPr>
            <a:cxnSpLocks/>
          </p:cNvCxnSpPr>
          <p:nvPr/>
        </p:nvCxnSpPr>
        <p:spPr>
          <a:xfrm rot="5400000">
            <a:off x="8716206" y="4252614"/>
            <a:ext cx="658646" cy="5330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14E-74F2-44F4-A663-8764665D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225" y="2171757"/>
            <a:ext cx="721219" cy="92658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10087396" y="488752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Data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FB5D0B-B2E3-4BD2-8310-60EF589F0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30581" y="4231700"/>
            <a:ext cx="639123" cy="59442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527E60A-A912-4730-A58F-D8A06322696E}"/>
              </a:ext>
            </a:extLst>
          </p:cNvPr>
          <p:cNvSpPr/>
          <p:nvPr/>
        </p:nvSpPr>
        <p:spPr>
          <a:xfrm>
            <a:off x="9996827" y="192692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Displays list, marks items, offline support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DDB88-4724-4282-83C4-A2017C996680}"/>
              </a:ext>
            </a:extLst>
          </p:cNvPr>
          <p:cNvCxnSpPr>
            <a:cxnSpLocks/>
          </p:cNvCxnSpPr>
          <p:nvPr/>
        </p:nvCxnSpPr>
        <p:spPr>
          <a:xfrm>
            <a:off x="9629811" y="256143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9175284-2934-4FBD-A5C9-A5ECDDBC53C3}"/>
              </a:ext>
            </a:extLst>
          </p:cNvPr>
          <p:cNvSpPr/>
          <p:nvPr/>
        </p:nvSpPr>
        <p:spPr>
          <a:xfrm>
            <a:off x="9996827" y="4768504"/>
            <a:ext cx="1570562" cy="81426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E63435-4181-4009-9295-40111EBD33C1}"/>
              </a:ext>
            </a:extLst>
          </p:cNvPr>
          <p:cNvSpPr/>
          <p:nvPr/>
        </p:nvSpPr>
        <p:spPr>
          <a:xfrm>
            <a:off x="6955139" y="3486001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12CF732-2A18-4CD1-8256-3BCC8553BF16}"/>
              </a:ext>
            </a:extLst>
          </p:cNvPr>
          <p:cNvSpPr/>
          <p:nvPr/>
        </p:nvSpPr>
        <p:spPr>
          <a:xfrm>
            <a:off x="8684734" y="3488016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9ABB73-7F04-4A97-AF51-E88048F8F750}"/>
              </a:ext>
            </a:extLst>
          </p:cNvPr>
          <p:cNvSpPr/>
          <p:nvPr/>
        </p:nvSpPr>
        <p:spPr>
          <a:xfrm>
            <a:off x="8879712" y="2073912"/>
            <a:ext cx="973220" cy="107396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4E45CE-4F11-4788-A401-5ABE7FE9B18C}"/>
              </a:ext>
            </a:extLst>
          </p:cNvPr>
          <p:cNvSpPr/>
          <p:nvPr/>
        </p:nvSpPr>
        <p:spPr>
          <a:xfrm>
            <a:off x="7591755" y="4519148"/>
            <a:ext cx="1570562" cy="127559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6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Export Lists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Used to send shopping lists’ data to payment system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Basically – a queue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40B4B-7A3C-40BB-BB6C-F8C6E4CCD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62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9CDDBC-FDD5-47E9-B95A-0F9A1914BFCB}"/>
              </a:ext>
            </a:extLst>
          </p:cNvPr>
          <p:cNvSpPr/>
          <p:nvPr/>
        </p:nvSpPr>
        <p:spPr>
          <a:xfrm>
            <a:off x="3830320" y="1016000"/>
            <a:ext cx="8696960" cy="2641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2AAD2-A073-42F6-BDEC-B7CFFA7ADF4C}"/>
              </a:ext>
            </a:extLst>
          </p:cNvPr>
          <p:cNvSpPr txBox="1"/>
          <p:nvPr/>
        </p:nvSpPr>
        <p:spPr>
          <a:xfrm>
            <a:off x="3791296" y="149600"/>
            <a:ext cx="11470641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Understand the System’s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74DE0-BEDC-46CF-A2A4-075D4ED690A6}"/>
              </a:ext>
            </a:extLst>
          </p:cNvPr>
          <p:cNvSpPr txBox="1"/>
          <p:nvPr/>
        </p:nvSpPr>
        <p:spPr>
          <a:xfrm>
            <a:off x="3791296" y="1604045"/>
            <a:ext cx="10086680" cy="2536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…right after setting the goals…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Requirements = What the System Should Do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Usually Defined by the System Analyst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6E82D9-5A3C-4FD3-9BC3-6E2D70409926}"/>
              </a:ext>
            </a:extLst>
          </p:cNvPr>
          <p:cNvGrpSpPr/>
          <p:nvPr/>
        </p:nvGrpSpPr>
        <p:grpSpPr>
          <a:xfrm>
            <a:off x="50800" y="325120"/>
            <a:ext cx="4519734" cy="6068941"/>
            <a:chOff x="50800" y="325120"/>
            <a:chExt cx="4519734" cy="606894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492FBB-3674-4AD9-A128-A79501E82F10}"/>
                </a:ext>
              </a:extLst>
            </p:cNvPr>
            <p:cNvGrpSpPr/>
            <p:nvPr/>
          </p:nvGrpSpPr>
          <p:grpSpPr>
            <a:xfrm>
              <a:off x="50800" y="325120"/>
              <a:ext cx="3740496" cy="970215"/>
              <a:chOff x="5010346" y="353505"/>
              <a:chExt cx="5615547" cy="14305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EB6511D-86D3-40A9-98E9-E6CBB54B88B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9968D08-5C91-414C-8D24-996000472F74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952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System’s Requirements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A7FFEEE-150F-4E50-8817-BCB9E181E99F}"/>
                  </a:ext>
                </a:extLst>
              </p:cNvPr>
              <p:cNvCxnSpPr>
                <a:cxnSpLocks/>
                <a:stCxn id="59" idx="4"/>
                <a:endCxn id="56" idx="0"/>
              </p:cNvCxnSpPr>
              <p:nvPr/>
            </p:nvCxnSpPr>
            <p:spPr>
              <a:xfrm>
                <a:off x="5241304" y="834271"/>
                <a:ext cx="0" cy="9497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C712AB1-39AC-430D-8649-67196598BE1D}"/>
                </a:ext>
              </a:extLst>
            </p:cNvPr>
            <p:cNvGrpSpPr/>
            <p:nvPr/>
          </p:nvGrpSpPr>
          <p:grpSpPr>
            <a:xfrm>
              <a:off x="50800" y="1295335"/>
              <a:ext cx="4519734" cy="970215"/>
              <a:chOff x="5010346" y="353505"/>
              <a:chExt cx="6785405" cy="143052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7BE06B1-1554-48F1-A56C-BA25A1D58A7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07DD5F8-41C3-4570-97CD-7B3D1AB84AD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6292805" cy="952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Non-Functional Requirements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C760A5A8-5C4D-4EC3-B6A0-7EFC84A3EE98}"/>
                  </a:ext>
                </a:extLst>
              </p:cNvPr>
              <p:cNvCxnSpPr>
                <a:cxnSpLocks/>
                <a:stCxn id="56" idx="4"/>
                <a:endCxn id="53" idx="0"/>
              </p:cNvCxnSpPr>
              <p:nvPr/>
            </p:nvCxnSpPr>
            <p:spPr>
              <a:xfrm>
                <a:off x="5241304" y="834271"/>
                <a:ext cx="15253" cy="9497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F780F1F-5DC5-4DD2-B211-AE74F17593D6}"/>
                </a:ext>
              </a:extLst>
            </p:cNvPr>
            <p:cNvGrpSpPr/>
            <p:nvPr/>
          </p:nvGrpSpPr>
          <p:grpSpPr>
            <a:xfrm>
              <a:off x="50800" y="2265550"/>
              <a:ext cx="3740496" cy="936349"/>
              <a:chOff x="5010346" y="353505"/>
              <a:chExt cx="5615547" cy="1380585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D8E27DE-D5D0-4AA7-B0D3-B54D242A43F2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8B787B-EDEF-4DFB-BA38-0B52754E844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Map the Components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849B17A-3D3A-47BB-8E14-60603FB38E6E}"/>
                  </a:ext>
                </a:extLst>
              </p:cNvPr>
              <p:cNvCxnSpPr>
                <a:cxnSpLocks/>
                <a:stCxn id="53" idx="4"/>
                <a:endCxn id="50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3FA18A-1083-410A-A6D9-6F4047229326}"/>
                </a:ext>
              </a:extLst>
            </p:cNvPr>
            <p:cNvGrpSpPr/>
            <p:nvPr/>
          </p:nvGrpSpPr>
          <p:grpSpPr>
            <a:xfrm>
              <a:off x="50800" y="3201899"/>
              <a:ext cx="3740496" cy="936349"/>
              <a:chOff x="5010346" y="353505"/>
              <a:chExt cx="5615547" cy="1380585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AAA65CC-86C1-49AD-AF7A-215E0699A6D4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9B53B2-6DD2-43AB-A07D-9E8D59F6AFF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Select the Technology Stack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19AE5C9-E279-4D0A-BED8-614AB2100F3C}"/>
                  </a:ext>
                </a:extLst>
              </p:cNvPr>
              <p:cNvCxnSpPr>
                <a:cxnSpLocks/>
                <a:stCxn id="50" idx="4"/>
                <a:endCxn id="47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083ABC3-1B3D-4A02-B61E-9E491D2F0951}"/>
                </a:ext>
              </a:extLst>
            </p:cNvPr>
            <p:cNvGrpSpPr/>
            <p:nvPr/>
          </p:nvGrpSpPr>
          <p:grpSpPr>
            <a:xfrm>
              <a:off x="50800" y="4138248"/>
              <a:ext cx="3740496" cy="936349"/>
              <a:chOff x="5010346" y="353505"/>
              <a:chExt cx="5615547" cy="1380585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F60749A-C7DB-4EF8-8485-C23694831B20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B248A2-C07E-42F9-B958-688C5FC7542F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Design the Architecture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EE5BA91-6B96-4B77-9654-F3D9BA1D1E4F}"/>
                  </a:ext>
                </a:extLst>
              </p:cNvPr>
              <p:cNvCxnSpPr>
                <a:cxnSpLocks/>
                <a:stCxn id="47" idx="4"/>
                <a:endCxn id="44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5518246-B7B2-4C55-84F2-05D125DBA3AA}"/>
                </a:ext>
              </a:extLst>
            </p:cNvPr>
            <p:cNvGrpSpPr/>
            <p:nvPr/>
          </p:nvGrpSpPr>
          <p:grpSpPr>
            <a:xfrm>
              <a:off x="50800" y="5074597"/>
              <a:ext cx="3740496" cy="936350"/>
              <a:chOff x="5010346" y="353505"/>
              <a:chExt cx="5615547" cy="1380586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3B3DF2C-F48F-45DA-AD98-4ECA67447F93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88A8E7-0644-43DA-9974-02CB7A6405E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Write Architecture Document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F129D9D2-0EE5-4AF5-93F8-8EB615F9766A}"/>
                  </a:ext>
                </a:extLst>
              </p:cNvPr>
              <p:cNvCxnSpPr>
                <a:cxnSpLocks/>
                <a:stCxn id="44" idx="4"/>
                <a:endCxn id="42" idx="0"/>
              </p:cNvCxnSpPr>
              <p:nvPr/>
            </p:nvCxnSpPr>
            <p:spPr>
              <a:xfrm>
                <a:off x="5241304" y="834272"/>
                <a:ext cx="0" cy="8998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7557A2-E8F0-4DBE-B188-422A638DB5A2}"/>
                </a:ext>
              </a:extLst>
            </p:cNvPr>
            <p:cNvGrpSpPr/>
            <p:nvPr/>
          </p:nvGrpSpPr>
          <p:grpSpPr>
            <a:xfrm>
              <a:off x="50800" y="6010947"/>
              <a:ext cx="3740496" cy="383114"/>
              <a:chOff x="5010346" y="353505"/>
              <a:chExt cx="5615547" cy="56487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C0F52C8-CD80-4B59-BFF6-3B64C3E884E5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A561B8-F34F-43E5-AAAD-C7655847589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Support the Team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738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E63A2E-91D9-415A-BC3B-60B929F07B76}"/>
              </a:ext>
            </a:extLst>
          </p:cNvPr>
          <p:cNvSpPr/>
          <p:nvPr/>
        </p:nvSpPr>
        <p:spPr>
          <a:xfrm>
            <a:off x="4723068" y="695450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SLA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0BF75-8C30-457E-8CF7-39AD2E7B712C}"/>
              </a:ext>
            </a:extLst>
          </p:cNvPr>
          <p:cNvSpPr txBox="1"/>
          <p:nvPr/>
        </p:nvSpPr>
        <p:spPr>
          <a:xfrm>
            <a:off x="2350163" y="1934028"/>
            <a:ext cx="8490557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i="1" dirty="0">
                <a:latin typeface="Bahnschrift" panose="020B0502040204020203" pitchFamily="34" charset="0"/>
              </a:rPr>
              <a:t>4. “How critical is the system?”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192E5-6389-45B6-ACAE-6E46EFBACFDA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7356C5-57A4-4E8A-8855-2DEA96CEC7DD}"/>
              </a:ext>
            </a:extLst>
          </p:cNvPr>
          <p:cNvSpPr/>
          <p:nvPr/>
        </p:nvSpPr>
        <p:spPr>
          <a:xfrm>
            <a:off x="8370628" y="2126558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Not Very Critical</a:t>
            </a:r>
          </a:p>
        </p:txBody>
      </p:sp>
    </p:spTree>
    <p:extLst>
      <p:ext uri="{BB962C8B-B14F-4D97-AF65-F5344CB8AC3E}">
        <p14:creationId xmlns:p14="http://schemas.microsoft.com/office/powerpoint/2010/main" val="261557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638697" y="603315"/>
            <a:ext cx="5978761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Export Lists Data-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617127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Is there an existing queue mechanism in the company?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Develop our own or use 3</a:t>
            </a:r>
            <a:r>
              <a:rPr lang="en-US" sz="3000" baseline="30000" dirty="0">
                <a:latin typeface="Bahnschrift" panose="020B0502040204020203" pitchFamily="34" charset="0"/>
              </a:rPr>
              <a:t>rd</a:t>
            </a:r>
            <a:r>
              <a:rPr lang="en-US" sz="3000" dirty="0">
                <a:latin typeface="Bahnschrift" panose="020B0502040204020203" pitchFamily="34" charset="0"/>
              </a:rPr>
              <a:t> party?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81C05-41CC-4A9C-9B96-B5774E76F7D8}"/>
              </a:ext>
            </a:extLst>
          </p:cNvPr>
          <p:cNvSpPr txBox="1"/>
          <p:nvPr/>
        </p:nvSpPr>
        <p:spPr>
          <a:xfrm>
            <a:off x="8778239" y="3056709"/>
            <a:ext cx="1580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Yes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FE5B0-95D2-4BC8-BF86-466C207A8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731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069391" y="360536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7069391" y="23101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lists from the queue and stores them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350762" y="360536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Lists Queue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743005" y="4642426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8755968" y="36053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10493013" y="326308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Retrieves list to be handled. Updates and exports items and lists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0125997" y="389759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7743005" y="3169920"/>
            <a:ext cx="11400" cy="46118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709390" y="389759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9357722" y="3014248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10087395" y="5719383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Data to be exported to the payment engine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  <a:stCxn id="55" idx="2"/>
            <a:endCxn id="51" idx="0"/>
          </p:cNvCxnSpPr>
          <p:nvPr/>
        </p:nvCxnSpPr>
        <p:spPr>
          <a:xfrm flipH="1">
            <a:off x="10772410" y="5471985"/>
            <a:ext cx="1" cy="24739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7614872" y="4329359"/>
            <a:ext cx="499738" cy="22067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6BE91C5-919D-4DC1-AD6C-F9A2EAE7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C266D9-A658-4189-AB0C-896A0E36045B}"/>
              </a:ext>
            </a:extLst>
          </p:cNvPr>
          <p:cNvCxnSpPr>
            <a:cxnSpLocks/>
          </p:cNvCxnSpPr>
          <p:nvPr/>
        </p:nvCxnSpPr>
        <p:spPr>
          <a:xfrm rot="5400000">
            <a:off x="8716206" y="4252614"/>
            <a:ext cx="658646" cy="5330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14E-74F2-44F4-A663-8764665D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225" y="2171757"/>
            <a:ext cx="721219" cy="92658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10087396" y="488752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Data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FB5D0B-B2E3-4BD2-8310-60EF589F0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30581" y="4231700"/>
            <a:ext cx="639123" cy="59442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527E60A-A912-4730-A58F-D8A06322696E}"/>
              </a:ext>
            </a:extLst>
          </p:cNvPr>
          <p:cNvSpPr/>
          <p:nvPr/>
        </p:nvSpPr>
        <p:spPr>
          <a:xfrm>
            <a:off x="9996827" y="192692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Displays list, marks items, offline support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DDB88-4724-4282-83C4-A2017C996680}"/>
              </a:ext>
            </a:extLst>
          </p:cNvPr>
          <p:cNvCxnSpPr>
            <a:cxnSpLocks/>
          </p:cNvCxnSpPr>
          <p:nvPr/>
        </p:nvCxnSpPr>
        <p:spPr>
          <a:xfrm>
            <a:off x="9629811" y="256143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EF6A21-770A-4ECF-988C-88A67C7C43C3}"/>
              </a:ext>
            </a:extLst>
          </p:cNvPr>
          <p:cNvCxnSpPr>
            <a:cxnSpLocks/>
          </p:cNvCxnSpPr>
          <p:nvPr/>
        </p:nvCxnSpPr>
        <p:spPr>
          <a:xfrm flipV="1">
            <a:off x="4448996" y="4299057"/>
            <a:ext cx="718427" cy="54941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73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7069391" y="360536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7069391" y="2310199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Receives lists from the queue and stores them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5350762" y="360536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Lists Queue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7743005" y="4642426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8755968" y="36053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C38CD5-DB90-4621-B3B4-F022F00DDC18}"/>
              </a:ext>
            </a:extLst>
          </p:cNvPr>
          <p:cNvSpPr/>
          <p:nvPr/>
        </p:nvSpPr>
        <p:spPr>
          <a:xfrm>
            <a:off x="10493013" y="326308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Retrieves list to be handled. Updates and exports items and lists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0125997" y="389759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7743005" y="3169920"/>
            <a:ext cx="11400" cy="461185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6709390" y="389759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9357722" y="3014248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F9C550D-AACB-4FDF-9A99-5F28647DC740}"/>
              </a:ext>
            </a:extLst>
          </p:cNvPr>
          <p:cNvSpPr/>
          <p:nvPr/>
        </p:nvSpPr>
        <p:spPr>
          <a:xfrm>
            <a:off x="10087395" y="5719383"/>
            <a:ext cx="1370029" cy="1074654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Data to be exported to the payment engine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DEA3F13-DBEE-4314-B460-97CFFDC0B8D6}"/>
              </a:ext>
            </a:extLst>
          </p:cNvPr>
          <p:cNvCxnSpPr>
            <a:cxnSpLocks/>
            <a:stCxn id="55" idx="2"/>
            <a:endCxn id="51" idx="0"/>
          </p:cNvCxnSpPr>
          <p:nvPr/>
        </p:nvCxnSpPr>
        <p:spPr>
          <a:xfrm flipH="1">
            <a:off x="10772410" y="5471985"/>
            <a:ext cx="1" cy="24739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7614872" y="4329359"/>
            <a:ext cx="499738" cy="22067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6BE91C5-919D-4DC1-AD6C-F9A2EAE7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C266D9-A658-4189-AB0C-896A0E36045B}"/>
              </a:ext>
            </a:extLst>
          </p:cNvPr>
          <p:cNvCxnSpPr>
            <a:cxnSpLocks/>
          </p:cNvCxnSpPr>
          <p:nvPr/>
        </p:nvCxnSpPr>
        <p:spPr>
          <a:xfrm rot="5400000">
            <a:off x="8716206" y="4252614"/>
            <a:ext cx="658646" cy="5330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14E-74F2-44F4-A663-8764665D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225" y="2171757"/>
            <a:ext cx="721219" cy="92658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10087396" y="488752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Queue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FB5D0B-B2E3-4BD2-8310-60EF589F0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30581" y="4231700"/>
            <a:ext cx="639123" cy="59442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527E60A-A912-4730-A58F-D8A06322696E}"/>
              </a:ext>
            </a:extLst>
          </p:cNvPr>
          <p:cNvSpPr/>
          <p:nvPr/>
        </p:nvSpPr>
        <p:spPr>
          <a:xfrm>
            <a:off x="9996827" y="1926926"/>
            <a:ext cx="1370029" cy="1035971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Displays list, marks items, offline support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D9DDB88-4724-4282-83C4-A2017C996680}"/>
              </a:ext>
            </a:extLst>
          </p:cNvPr>
          <p:cNvCxnSpPr>
            <a:cxnSpLocks/>
          </p:cNvCxnSpPr>
          <p:nvPr/>
        </p:nvCxnSpPr>
        <p:spPr>
          <a:xfrm>
            <a:off x="9629811" y="2561433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2156C9D-DD0F-48A7-95A7-55F18D8C4C8D}"/>
              </a:ext>
            </a:extLst>
          </p:cNvPr>
          <p:cNvSpPr/>
          <p:nvPr/>
        </p:nvSpPr>
        <p:spPr>
          <a:xfrm>
            <a:off x="9996827" y="4768504"/>
            <a:ext cx="1570562" cy="814266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5197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Logic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124166" y="360536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2405537" y="360536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Lists Queue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4797780" y="4642426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5810743" y="36053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764165" y="389759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6412497" y="3014248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4669647" y="4329359"/>
            <a:ext cx="499738" cy="22067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6BE91C5-919D-4DC1-AD6C-F9A2EAE7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C266D9-A658-4189-AB0C-896A0E36045B}"/>
              </a:ext>
            </a:extLst>
          </p:cNvPr>
          <p:cNvCxnSpPr>
            <a:cxnSpLocks/>
          </p:cNvCxnSpPr>
          <p:nvPr/>
        </p:nvCxnSpPr>
        <p:spPr>
          <a:xfrm rot="5400000">
            <a:off x="5770981" y="4252614"/>
            <a:ext cx="658646" cy="5330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14E-74F2-44F4-A663-8764665D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000" y="2171757"/>
            <a:ext cx="721219" cy="92658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7142171" y="488752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Queue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FB5D0B-B2E3-4BD2-8310-60EF589F0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5356" y="4231700"/>
            <a:ext cx="639123" cy="59442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97490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Technical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124166" y="360536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2405537" y="360536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Lists Queue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4797780" y="4642426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5810743" y="360536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764165" y="389759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6412497" y="3014248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4669647" y="4329359"/>
            <a:ext cx="499738" cy="22067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6BE91C5-919D-4DC1-AD6C-F9A2EAE7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C266D9-A658-4189-AB0C-896A0E36045B}"/>
              </a:ext>
            </a:extLst>
          </p:cNvPr>
          <p:cNvCxnSpPr>
            <a:cxnSpLocks/>
          </p:cNvCxnSpPr>
          <p:nvPr/>
        </p:nvCxnSpPr>
        <p:spPr>
          <a:xfrm rot="5400000">
            <a:off x="5770981" y="4252614"/>
            <a:ext cx="658646" cy="5330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14E-74F2-44F4-A663-8764665D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000" y="2171757"/>
            <a:ext cx="721219" cy="92658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7142171" y="488752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Queue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FB5D0B-B2E3-4BD2-8310-60EF589F0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5356" y="4231700"/>
            <a:ext cx="639123" cy="59442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79B6C1-19F3-4D88-AD2F-51AAC36C1B89}"/>
              </a:ext>
            </a:extLst>
          </p:cNvPr>
          <p:cNvSpPr/>
          <p:nvPr/>
        </p:nvSpPr>
        <p:spPr>
          <a:xfrm>
            <a:off x="4124166" y="4189823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Java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DA2C8C-9E22-4FA5-A983-8CBA36B5DE31}"/>
              </a:ext>
            </a:extLst>
          </p:cNvPr>
          <p:cNvSpPr/>
          <p:nvPr/>
        </p:nvSpPr>
        <p:spPr>
          <a:xfrm>
            <a:off x="5810743" y="4189823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Java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FFC2F4-7278-4914-BA12-38632172D65B}"/>
              </a:ext>
            </a:extLst>
          </p:cNvPr>
          <p:cNvSpPr/>
          <p:nvPr/>
        </p:nvSpPr>
        <p:spPr>
          <a:xfrm>
            <a:off x="4823451" y="5870220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MySQL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5A3782-377A-46DB-8F7A-E8E828D22775}"/>
              </a:ext>
            </a:extLst>
          </p:cNvPr>
          <p:cNvSpPr/>
          <p:nvPr/>
        </p:nvSpPr>
        <p:spPr>
          <a:xfrm>
            <a:off x="6907706" y="2418081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React Native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AC8A1D-D415-4290-9CD5-353D0E2A5951}"/>
              </a:ext>
            </a:extLst>
          </p:cNvPr>
          <p:cNvSpPr/>
          <p:nvPr/>
        </p:nvSpPr>
        <p:spPr>
          <a:xfrm>
            <a:off x="7142170" y="5467190"/>
            <a:ext cx="1370029" cy="89512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Whatever is used by the company</a:t>
            </a:r>
          </a:p>
        </p:txBody>
      </p:sp>
    </p:spTree>
    <p:extLst>
      <p:ext uri="{BB962C8B-B14F-4D97-AF65-F5344CB8AC3E}">
        <p14:creationId xmlns:p14="http://schemas.microsoft.com/office/powerpoint/2010/main" val="351667902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Physical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124166" y="3605363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2405537" y="3605363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Lists Queue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4797780" y="4642426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DB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5810743" y="3605362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3764165" y="389759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643C4F-CEDB-4C45-8DC3-F12465EDD12D}"/>
              </a:ext>
            </a:extLst>
          </p:cNvPr>
          <p:cNvCxnSpPr>
            <a:cxnSpLocks/>
          </p:cNvCxnSpPr>
          <p:nvPr/>
        </p:nvCxnSpPr>
        <p:spPr>
          <a:xfrm>
            <a:off x="6412497" y="3014248"/>
            <a:ext cx="0" cy="56120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4669647" y="4329359"/>
            <a:ext cx="499738" cy="220670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6BE91C5-919D-4DC1-AD6C-F9A2EAE7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4" y="218031"/>
            <a:ext cx="668966" cy="639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0C266D9-A658-4189-AB0C-896A0E36045B}"/>
              </a:ext>
            </a:extLst>
          </p:cNvPr>
          <p:cNvCxnSpPr>
            <a:cxnSpLocks/>
          </p:cNvCxnSpPr>
          <p:nvPr/>
        </p:nvCxnSpPr>
        <p:spPr>
          <a:xfrm rot="5400000">
            <a:off x="5770981" y="4252614"/>
            <a:ext cx="658646" cy="5330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14E-74F2-44F4-A663-8764665D9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000" y="2171757"/>
            <a:ext cx="721219" cy="92658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7142171" y="488752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Queue</a:t>
            </a: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6FB5D0B-B2E3-4BD2-8310-60EF589F044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85356" y="4231700"/>
            <a:ext cx="639123" cy="594423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904FBCB-0FDC-4CD1-B1B6-8DAD6F30EB8B}"/>
              </a:ext>
            </a:extLst>
          </p:cNvPr>
          <p:cNvSpPr/>
          <p:nvPr/>
        </p:nvSpPr>
        <p:spPr>
          <a:xfrm>
            <a:off x="4276566" y="3757763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401B61-3543-4AFB-A0F1-15A15E154A7D}"/>
              </a:ext>
            </a:extLst>
          </p:cNvPr>
          <p:cNvSpPr/>
          <p:nvPr/>
        </p:nvSpPr>
        <p:spPr>
          <a:xfrm>
            <a:off x="4428966" y="3910163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Receiver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E2D05D-A6F6-493D-8807-2C495B12D728}"/>
              </a:ext>
            </a:extLst>
          </p:cNvPr>
          <p:cNvSpPr/>
          <p:nvPr/>
        </p:nvSpPr>
        <p:spPr>
          <a:xfrm>
            <a:off x="4177331" y="3024881"/>
            <a:ext cx="1093375" cy="43871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Consumer Group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E816F7-DB1E-4D35-80D4-18C3B3F812E3}"/>
              </a:ext>
            </a:extLst>
          </p:cNvPr>
          <p:cNvSpPr/>
          <p:nvPr/>
        </p:nvSpPr>
        <p:spPr>
          <a:xfrm>
            <a:off x="5963143" y="3757762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B33D39-EF59-4EFB-944F-8A75A6288DC8}"/>
              </a:ext>
            </a:extLst>
          </p:cNvPr>
          <p:cNvSpPr/>
          <p:nvPr/>
        </p:nvSpPr>
        <p:spPr>
          <a:xfrm>
            <a:off x="6115543" y="3910162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Lists 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942834-FBE9-4337-B558-BF5F9F7AB6B4}"/>
              </a:ext>
            </a:extLst>
          </p:cNvPr>
          <p:cNvSpPr/>
          <p:nvPr/>
        </p:nvSpPr>
        <p:spPr>
          <a:xfrm>
            <a:off x="6004847" y="3210866"/>
            <a:ext cx="839523" cy="31829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LB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A206F4DA-203E-4602-8372-5645D1F03EE6}"/>
              </a:ext>
            </a:extLst>
          </p:cNvPr>
          <p:cNvSpPr/>
          <p:nvPr/>
        </p:nvSpPr>
        <p:spPr>
          <a:xfrm>
            <a:off x="9215949" y="3605362"/>
            <a:ext cx="1524000" cy="829559"/>
          </a:xfrm>
          <a:prstGeom prst="wedgeRectCallout">
            <a:avLst>
              <a:gd name="adj1" fmla="val -94833"/>
              <a:gd name="adj2" fmla="val 128636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Product’s High Availability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CA35453F-8087-4919-B23D-954C759F935A}"/>
              </a:ext>
            </a:extLst>
          </p:cNvPr>
          <p:cNvSpPr/>
          <p:nvPr/>
        </p:nvSpPr>
        <p:spPr>
          <a:xfrm>
            <a:off x="7691949" y="1689558"/>
            <a:ext cx="1524000" cy="829559"/>
          </a:xfrm>
          <a:prstGeom prst="wedgeRectCallout">
            <a:avLst>
              <a:gd name="adj1" fmla="val -109484"/>
              <a:gd name="adj2" fmla="val 56860"/>
            </a:avLst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N/A</a:t>
            </a:r>
          </a:p>
        </p:txBody>
      </p:sp>
    </p:spTree>
    <p:extLst>
      <p:ext uri="{BB962C8B-B14F-4D97-AF65-F5344CB8AC3E}">
        <p14:creationId xmlns:p14="http://schemas.microsoft.com/office/powerpoint/2010/main" val="131431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07A3660-DD3A-4E70-BB71-1AB85399CED5}"/>
              </a:ext>
            </a:extLst>
          </p:cNvPr>
          <p:cNvSpPr txBox="1"/>
          <p:nvPr/>
        </p:nvSpPr>
        <p:spPr>
          <a:xfrm>
            <a:off x="4267200" y="4333153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PayRawl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49400F-FD05-4A65-83A2-F93F6231E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316" y="765548"/>
            <a:ext cx="3639981" cy="35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9508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35ED0D-9CE4-4C21-96A3-2D8CF9F8EF4C}"/>
              </a:ext>
            </a:extLst>
          </p:cNvPr>
          <p:cNvSpPr txBox="1"/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" panose="020B0502040204020203" pitchFamily="34" charset="0"/>
              </a:rPr>
              <a:t>Payment processing system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" panose="020B0502040204020203" pitchFamily="34" charset="0"/>
              </a:rPr>
              <a:t>Receives files from various sources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" panose="020B0502040204020203" pitchFamily="34" charset="0"/>
              </a:rPr>
              <a:t>Validates and processes the files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" panose="020B0502040204020203" pitchFamily="34" charset="0"/>
              </a:rPr>
              <a:t>Sends instruction files to banks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" panose="020B0502040204020203" pitchFamily="34" charset="0"/>
              </a:rPr>
              <a:t>Fully automatic, no UI</a:t>
            </a:r>
          </a:p>
          <a:p>
            <a:pPr marL="57150">
              <a:lnSpc>
                <a:spcPct val="150000"/>
              </a:lnSpc>
              <a:spcAft>
                <a:spcPts val="600"/>
              </a:spcAft>
            </a:pPr>
            <a:endParaRPr lang="en-US" sz="2000" dirty="0">
              <a:latin typeface="Bahnschrift" panose="020B0502040204020203" pitchFamily="34" charset="0"/>
            </a:endParaRP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1B6ED5-3C31-49FE-AC40-E591AC6AC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6" r="3898" b="-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CE261B-B657-40B2-B598-1926CEA44E47}"/>
              </a:ext>
            </a:extLst>
          </p:cNvPr>
          <p:cNvSpPr txBox="1"/>
          <p:nvPr/>
        </p:nvSpPr>
        <p:spPr>
          <a:xfrm>
            <a:off x="545805" y="1171540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PayRawl</a:t>
            </a:r>
          </a:p>
        </p:txBody>
      </p:sp>
    </p:spTree>
    <p:extLst>
      <p:ext uri="{BB962C8B-B14F-4D97-AF65-F5344CB8AC3E}">
        <p14:creationId xmlns:p14="http://schemas.microsoft.com/office/powerpoint/2010/main" val="27498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28EB8-5A49-40DA-ADD3-4B2F1EF6DCD5}"/>
              </a:ext>
            </a:extLst>
          </p:cNvPr>
          <p:cNvSpPr/>
          <p:nvPr/>
        </p:nvSpPr>
        <p:spPr>
          <a:xfrm>
            <a:off x="765142" y="1707822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Functional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5BAB3-F2DA-4EC2-A765-F0F9553E941D}"/>
              </a:ext>
            </a:extLst>
          </p:cNvPr>
          <p:cNvSpPr/>
          <p:nvPr/>
        </p:nvSpPr>
        <p:spPr>
          <a:xfrm>
            <a:off x="7521542" y="1707821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Non-Functional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A83EA-A61C-4AFD-82CF-5830EB40466E}"/>
              </a:ext>
            </a:extLst>
          </p:cNvPr>
          <p:cNvCxnSpPr/>
          <p:nvPr/>
        </p:nvCxnSpPr>
        <p:spPr>
          <a:xfrm flipH="1">
            <a:off x="3497344" y="1432874"/>
            <a:ext cx="312656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C9AD5-15F4-4D83-BD31-1A55C273A0B6}"/>
              </a:ext>
            </a:extLst>
          </p:cNvPr>
          <p:cNvCxnSpPr>
            <a:cxnSpLocks/>
          </p:cNvCxnSpPr>
          <p:nvPr/>
        </p:nvCxnSpPr>
        <p:spPr>
          <a:xfrm>
            <a:off x="7748990" y="1432874"/>
            <a:ext cx="307890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794255-02DE-478F-AD28-F50D2FC1F2AA}"/>
              </a:ext>
            </a:extLst>
          </p:cNvPr>
          <p:cNvSpPr txBox="1"/>
          <p:nvPr/>
        </p:nvSpPr>
        <p:spPr>
          <a:xfrm>
            <a:off x="765142" y="2627663"/>
            <a:ext cx="31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B2AAE-F95D-4733-AB59-1F66734E1225}"/>
              </a:ext>
            </a:extLst>
          </p:cNvPr>
          <p:cNvSpPr txBox="1"/>
          <p:nvPr/>
        </p:nvSpPr>
        <p:spPr>
          <a:xfrm>
            <a:off x="7521542" y="2627661"/>
            <a:ext cx="31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deal with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87DC2-0746-4462-B8EE-A9803BB1F2BB}"/>
              </a:ext>
            </a:extLst>
          </p:cNvPr>
          <p:cNvSpPr txBox="1"/>
          <p:nvPr/>
        </p:nvSpPr>
        <p:spPr>
          <a:xfrm>
            <a:off x="765141" y="3023795"/>
            <a:ext cx="4997705" cy="29445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Receive file to be processed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Validate and process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Work with various file formats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Perform various calculations on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Create bank payment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Put the payment file in a designated folder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Keep log of all the activity for 7 years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BE6696-EF3D-4E17-A43B-6B8283F1E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7647215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i="1" dirty="0">
                <a:latin typeface="Bahnschrift" panose="020B0502040204020203" pitchFamily="34" charset="0"/>
              </a:rPr>
              <a:t>“How many files per day?”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i="1" dirty="0">
                <a:latin typeface="Bahnschrift" panose="020B0502040204020203" pitchFamily="34" charset="0"/>
              </a:rPr>
              <a:t>“How long should the process take?”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“</a:t>
            </a:r>
            <a:r>
              <a:rPr lang="en-US" sz="3000" i="1" dirty="0">
                <a:latin typeface="Bahnschrift" panose="020B0502040204020203" pitchFamily="34" charset="0"/>
              </a:rPr>
              <a:t>What is the average size of a file?”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3000" i="1" dirty="0">
                <a:latin typeface="Bahnschrift" panose="020B0502040204020203" pitchFamily="34" charset="0"/>
              </a:rPr>
              <a:t>“Can we tolerate data loss?”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FD3722-A952-4948-A7B4-635CDCBFDAE0}"/>
              </a:ext>
            </a:extLst>
          </p:cNvPr>
          <p:cNvSpPr/>
          <p:nvPr/>
        </p:nvSpPr>
        <p:spPr>
          <a:xfrm>
            <a:off x="8070182" y="1904490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500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E944E-6EC4-43E8-AADC-69DE2F0FA15A}"/>
              </a:ext>
            </a:extLst>
          </p:cNvPr>
          <p:cNvSpPr/>
          <p:nvPr/>
        </p:nvSpPr>
        <p:spPr>
          <a:xfrm>
            <a:off x="7999062" y="2846955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1 min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NFR - What We Ask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9E02BF-B00E-4108-BA38-C181BA8D173E}"/>
              </a:ext>
            </a:extLst>
          </p:cNvPr>
          <p:cNvSpPr/>
          <p:nvPr/>
        </p:nvSpPr>
        <p:spPr>
          <a:xfrm>
            <a:off x="8070182" y="3785673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1MB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EC2AC7-7270-43D9-BC44-B8F3427BF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0CBBB8F-1417-4C7B-BC63-97B709742F7E}"/>
              </a:ext>
            </a:extLst>
          </p:cNvPr>
          <p:cNvSpPr/>
          <p:nvPr/>
        </p:nvSpPr>
        <p:spPr>
          <a:xfrm>
            <a:off x="8070182" y="4644500"/>
            <a:ext cx="3115978" cy="8295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  <a:latin typeface="Bahnschrift" panose="020B0502040204020203" pitchFamily="34" charset="0"/>
              </a:rPr>
              <a:t>Absolutely Not!</a:t>
            </a:r>
          </a:p>
        </p:txBody>
      </p:sp>
    </p:spTree>
    <p:extLst>
      <p:ext uri="{BB962C8B-B14F-4D97-AF65-F5344CB8AC3E}">
        <p14:creationId xmlns:p14="http://schemas.microsoft.com/office/powerpoint/2010/main" val="392348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28EB8-5A49-40DA-ADD3-4B2F1EF6DCD5}"/>
              </a:ext>
            </a:extLst>
          </p:cNvPr>
          <p:cNvSpPr/>
          <p:nvPr/>
        </p:nvSpPr>
        <p:spPr>
          <a:xfrm>
            <a:off x="765142" y="1707822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Functional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5BAB3-F2DA-4EC2-A765-F0F9553E941D}"/>
              </a:ext>
            </a:extLst>
          </p:cNvPr>
          <p:cNvSpPr/>
          <p:nvPr/>
        </p:nvSpPr>
        <p:spPr>
          <a:xfrm>
            <a:off x="7521542" y="1707821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Non-Functional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A83EA-A61C-4AFD-82CF-5830EB40466E}"/>
              </a:ext>
            </a:extLst>
          </p:cNvPr>
          <p:cNvCxnSpPr/>
          <p:nvPr/>
        </p:nvCxnSpPr>
        <p:spPr>
          <a:xfrm flipH="1">
            <a:off x="3497344" y="1432874"/>
            <a:ext cx="312656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C9AD5-15F4-4D83-BD31-1A55C273A0B6}"/>
              </a:ext>
            </a:extLst>
          </p:cNvPr>
          <p:cNvCxnSpPr>
            <a:cxnSpLocks/>
          </p:cNvCxnSpPr>
          <p:nvPr/>
        </p:nvCxnSpPr>
        <p:spPr>
          <a:xfrm>
            <a:off x="7748990" y="1432874"/>
            <a:ext cx="307890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794255-02DE-478F-AD28-F50D2FC1F2AA}"/>
              </a:ext>
            </a:extLst>
          </p:cNvPr>
          <p:cNvSpPr txBox="1"/>
          <p:nvPr/>
        </p:nvSpPr>
        <p:spPr>
          <a:xfrm>
            <a:off x="765142" y="2627663"/>
            <a:ext cx="31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B2AAE-F95D-4733-AB59-1F66734E1225}"/>
              </a:ext>
            </a:extLst>
          </p:cNvPr>
          <p:cNvSpPr txBox="1"/>
          <p:nvPr/>
        </p:nvSpPr>
        <p:spPr>
          <a:xfrm>
            <a:off x="7521542" y="2627661"/>
            <a:ext cx="31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deal with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0D6B7-B1A5-433B-BE92-4D76EADC4E3E}"/>
              </a:ext>
            </a:extLst>
          </p:cNvPr>
          <p:cNvSpPr txBox="1"/>
          <p:nvPr/>
        </p:nvSpPr>
        <p:spPr>
          <a:xfrm>
            <a:off x="6727491" y="3219739"/>
            <a:ext cx="4704080" cy="252902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10 Concurrent users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Manages 500 users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Data volume forecast: 25.5GB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Relational &amp; Unstructured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Not mission critical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File-based interface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DD3485-5BCC-4F70-8503-463C6ED9DE4F}"/>
              </a:ext>
            </a:extLst>
          </p:cNvPr>
          <p:cNvSpPr txBox="1"/>
          <p:nvPr/>
        </p:nvSpPr>
        <p:spPr>
          <a:xfrm>
            <a:off x="765142" y="3023795"/>
            <a:ext cx="4704080" cy="37755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Web Based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Perform CRUD operations on employees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Manage Salaries: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Allow manager to ask for employee’s salary change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Allow HR manager to approve / reject request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Manage vacation days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Use external payment 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090581-CE09-4A74-A022-05F714C035B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361184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11477597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1 File = 1MB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500 files / day = 500MB / day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	=&gt; ~182GB / year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	=&gt; ~1.3TB / 7 years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Data Volume - Files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A37B1-0ECD-4854-A970-BC95466C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5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11E40-A525-45BA-9D38-226EB5030287}"/>
              </a:ext>
            </a:extLst>
          </p:cNvPr>
          <p:cNvSpPr txBox="1"/>
          <p:nvPr/>
        </p:nvSpPr>
        <p:spPr>
          <a:xfrm>
            <a:off x="714403" y="1730828"/>
            <a:ext cx="11477597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Assuming each processing generates 500KB log data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500 files / day = 250MB log data / day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	=&gt; ~91GB log data / year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	=&gt; ~638GB log data / 7 years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6A947-2F58-449B-9073-7F2694452298}"/>
              </a:ext>
            </a:extLst>
          </p:cNvPr>
          <p:cNvSpPr/>
          <p:nvPr/>
        </p:nvSpPr>
        <p:spPr>
          <a:xfrm>
            <a:off x="4064000" y="695450"/>
            <a:ext cx="4348480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Data Volume - Log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5A37B1-0ECD-4854-A970-BC95466C7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6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28EB8-5A49-40DA-ADD3-4B2F1EF6DCD5}"/>
              </a:ext>
            </a:extLst>
          </p:cNvPr>
          <p:cNvSpPr/>
          <p:nvPr/>
        </p:nvSpPr>
        <p:spPr>
          <a:xfrm>
            <a:off x="765142" y="1707822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Functional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5BAB3-F2DA-4EC2-A765-F0F9553E941D}"/>
              </a:ext>
            </a:extLst>
          </p:cNvPr>
          <p:cNvSpPr/>
          <p:nvPr/>
        </p:nvSpPr>
        <p:spPr>
          <a:xfrm>
            <a:off x="7521542" y="1707821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Non-Functional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A83EA-A61C-4AFD-82CF-5830EB40466E}"/>
              </a:ext>
            </a:extLst>
          </p:cNvPr>
          <p:cNvCxnSpPr/>
          <p:nvPr/>
        </p:nvCxnSpPr>
        <p:spPr>
          <a:xfrm flipH="1">
            <a:off x="3497344" y="1432874"/>
            <a:ext cx="312656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C9AD5-15F4-4D83-BD31-1A55C273A0B6}"/>
              </a:ext>
            </a:extLst>
          </p:cNvPr>
          <p:cNvCxnSpPr>
            <a:cxnSpLocks/>
          </p:cNvCxnSpPr>
          <p:nvPr/>
        </p:nvCxnSpPr>
        <p:spPr>
          <a:xfrm>
            <a:off x="7748990" y="1432874"/>
            <a:ext cx="307890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794255-02DE-478F-AD28-F50D2FC1F2AA}"/>
              </a:ext>
            </a:extLst>
          </p:cNvPr>
          <p:cNvSpPr txBox="1"/>
          <p:nvPr/>
        </p:nvSpPr>
        <p:spPr>
          <a:xfrm>
            <a:off x="765142" y="2627663"/>
            <a:ext cx="31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B2AAE-F95D-4733-AB59-1F66734E1225}"/>
              </a:ext>
            </a:extLst>
          </p:cNvPr>
          <p:cNvSpPr txBox="1"/>
          <p:nvPr/>
        </p:nvSpPr>
        <p:spPr>
          <a:xfrm>
            <a:off x="7521542" y="2627661"/>
            <a:ext cx="31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deal with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0D6B7-B1A5-433B-BE92-4D76EADC4E3E}"/>
              </a:ext>
            </a:extLst>
          </p:cNvPr>
          <p:cNvSpPr txBox="1"/>
          <p:nvPr/>
        </p:nvSpPr>
        <p:spPr>
          <a:xfrm>
            <a:off x="6727491" y="3219739"/>
            <a:ext cx="4704080" cy="211352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500 files / day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No data loss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1 min processing time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Activity log for 7 years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~2TB / 7 years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F4FEB4-6D16-43A3-A2E0-1CF0AAD38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055390-BB19-47D6-9768-725FD0E69289}"/>
              </a:ext>
            </a:extLst>
          </p:cNvPr>
          <p:cNvSpPr txBox="1"/>
          <p:nvPr/>
        </p:nvSpPr>
        <p:spPr>
          <a:xfrm>
            <a:off x="765141" y="3023795"/>
            <a:ext cx="4997705" cy="29445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Receive file to be processed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Validate and process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Work with various file formats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Performs various calculations on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Create bank payment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Put the payment file in a designated folder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Keep log of all the activity for 7 years</a:t>
            </a:r>
          </a:p>
        </p:txBody>
      </p:sp>
    </p:spTree>
    <p:extLst>
      <p:ext uri="{BB962C8B-B14F-4D97-AF65-F5344CB8AC3E}">
        <p14:creationId xmlns:p14="http://schemas.microsoft.com/office/powerpoint/2010/main" val="321459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  <a:endCxn id="2" idx="3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3273476" y="534104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Files Queue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8968654" y="3294750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Exports file to bank folder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9664302" y="3855959"/>
            <a:ext cx="674381" cy="60254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6720791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Formatted Files Queue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24F944-E01C-49BF-A7CD-0096546E27CD}"/>
              </a:ext>
            </a:extLst>
          </p:cNvPr>
          <p:cNvSpPr txBox="1"/>
          <p:nvPr/>
        </p:nvSpPr>
        <p:spPr>
          <a:xfrm>
            <a:off x="328959" y="1667495"/>
            <a:ext cx="4976144" cy="26275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Receive file to be processed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Validate and process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Work with various file formats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Perform various calculations on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Create bank payment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Put the payment file in a designated folder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Keep log of all the activity for 7 years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2D458C4-C9D8-40F1-86E4-3E1C871AD59C}"/>
              </a:ext>
            </a:extLst>
          </p:cNvPr>
          <p:cNvSpPr/>
          <p:nvPr/>
        </p:nvSpPr>
        <p:spPr>
          <a:xfrm>
            <a:off x="10174388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Calculated Files Queue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8DBC7-2AAC-40FF-8DB0-BA7BF2B4C6CF}"/>
              </a:ext>
            </a:extLst>
          </p:cNvPr>
          <p:cNvSpPr/>
          <p:nvPr/>
        </p:nvSpPr>
        <p:spPr>
          <a:xfrm>
            <a:off x="1544005" y="4484873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Gets files from folders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018619-69DA-4C37-A98B-18461A6C7E74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2229020" y="5046082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04FEF49-D6CD-454C-A2F2-6E1DD4179697}"/>
              </a:ext>
            </a:extLst>
          </p:cNvPr>
          <p:cNvSpPr/>
          <p:nvPr/>
        </p:nvSpPr>
        <p:spPr>
          <a:xfrm>
            <a:off x="5430464" y="3625863"/>
            <a:ext cx="1370029" cy="70828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Convert files to unified format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4FFB0FE-D20F-42AA-B839-E8F9E94091C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115479" y="4334149"/>
            <a:ext cx="0" cy="28924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82ACAE3-99B7-4559-9340-B37CE4AF3C91}"/>
              </a:ext>
            </a:extLst>
          </p:cNvPr>
          <p:cNvSpPr/>
          <p:nvPr/>
        </p:nvSpPr>
        <p:spPr>
          <a:xfrm>
            <a:off x="8446808" y="4466496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Performs calculations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880388F-D181-40B1-8FA8-4DB03AEDA343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9131823" y="5027705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62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5" grpId="0" animBg="1"/>
      <p:bldP spid="40" grpId="0" animBg="1"/>
      <p:bldP spid="55" grpId="0" animBg="1"/>
      <p:bldP spid="67" grpId="0" animBg="1"/>
      <p:bldP spid="71" grpId="0" animBg="1"/>
      <p:bldP spid="72" grpId="0" animBg="1"/>
      <p:bldP spid="73" grpId="0" animBg="1"/>
      <p:bldP spid="82" grpId="0" animBg="1"/>
      <p:bldP spid="84" grpId="0" animBg="1"/>
      <p:bldP spid="93" grpId="0" animBg="1"/>
      <p:bldP spid="95" grpId="0" animBg="1"/>
      <p:bldP spid="98" grpId="0" animBg="1"/>
      <p:bldP spid="100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  <a:endCxn id="2" idx="3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The Queue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3273476" y="534104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Files Queue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8968654" y="3294750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Exports file to bank folder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9664302" y="3855959"/>
            <a:ext cx="674381" cy="60254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6720791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Formatted Files Queue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24F944-E01C-49BF-A7CD-0096546E27CD}"/>
              </a:ext>
            </a:extLst>
          </p:cNvPr>
          <p:cNvSpPr txBox="1"/>
          <p:nvPr/>
        </p:nvSpPr>
        <p:spPr>
          <a:xfrm>
            <a:off x="328959" y="1667495"/>
            <a:ext cx="4976144" cy="26275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Receive file to be processed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Validate and process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Work with various file formats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Perform various calculations on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Create bank payment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Put the payment file in a designated folder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Keep log of all the activity for 7 years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2D458C4-C9D8-40F1-86E4-3E1C871AD59C}"/>
              </a:ext>
            </a:extLst>
          </p:cNvPr>
          <p:cNvSpPr/>
          <p:nvPr/>
        </p:nvSpPr>
        <p:spPr>
          <a:xfrm>
            <a:off x="10174388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Calculated Files Queue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8DBC7-2AAC-40FF-8DB0-BA7BF2B4C6CF}"/>
              </a:ext>
            </a:extLst>
          </p:cNvPr>
          <p:cNvSpPr/>
          <p:nvPr/>
        </p:nvSpPr>
        <p:spPr>
          <a:xfrm>
            <a:off x="1544005" y="4484873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Gets files from folders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018619-69DA-4C37-A98B-18461A6C7E74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2229020" y="5046082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04FEF49-D6CD-454C-A2F2-6E1DD4179697}"/>
              </a:ext>
            </a:extLst>
          </p:cNvPr>
          <p:cNvSpPr/>
          <p:nvPr/>
        </p:nvSpPr>
        <p:spPr>
          <a:xfrm>
            <a:off x="5430464" y="3625863"/>
            <a:ext cx="1370029" cy="70828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Convert files to unified format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4FFB0FE-D20F-42AA-B839-E8F9E94091C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115479" y="4334149"/>
            <a:ext cx="0" cy="28924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82ACAE3-99B7-4559-9340-B37CE4AF3C91}"/>
              </a:ext>
            </a:extLst>
          </p:cNvPr>
          <p:cNvSpPr/>
          <p:nvPr/>
        </p:nvSpPr>
        <p:spPr>
          <a:xfrm>
            <a:off x="8446808" y="4466496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Performs calculations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880388F-D181-40B1-8FA8-4DB03AEDA343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9131823" y="5027705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9A55464-9116-4789-858A-1A127471B80D}"/>
              </a:ext>
            </a:extLst>
          </p:cNvPr>
          <p:cNvSpPr/>
          <p:nvPr/>
        </p:nvSpPr>
        <p:spPr>
          <a:xfrm>
            <a:off x="3273475" y="5299224"/>
            <a:ext cx="1380683" cy="648592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9EF640-D011-4C9D-8985-118021BC706D}"/>
              </a:ext>
            </a:extLst>
          </p:cNvPr>
          <p:cNvSpPr/>
          <p:nvPr/>
        </p:nvSpPr>
        <p:spPr>
          <a:xfrm>
            <a:off x="10182698" y="5310023"/>
            <a:ext cx="1380683" cy="648592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650523-F429-4E97-8862-3A0DB10E09B1}"/>
              </a:ext>
            </a:extLst>
          </p:cNvPr>
          <p:cNvSpPr/>
          <p:nvPr/>
        </p:nvSpPr>
        <p:spPr>
          <a:xfrm>
            <a:off x="6694937" y="5298345"/>
            <a:ext cx="1380683" cy="648592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6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9" grpId="0" animBg="1"/>
      <p:bldP spid="41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The Queue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E83A8A4-28FD-44BF-A238-024F821B0016}"/>
              </a:ext>
            </a:extLst>
          </p:cNvPr>
          <p:cNvSpPr txBox="1"/>
          <p:nvPr/>
        </p:nvSpPr>
        <p:spPr>
          <a:xfrm>
            <a:off x="952107" y="2007909"/>
            <a:ext cx="9882470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- Passes payloads from logic unit to another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- Balances load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Persists messages (Durability!)</a:t>
            </a:r>
          </a:p>
          <a:p>
            <a:pPr>
              <a:lnSpc>
                <a:spcPct val="200000"/>
              </a:lnSpc>
            </a:pPr>
            <a:endParaRPr lang="en-US" sz="3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34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The Queue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E83A8A4-28FD-44BF-A238-024F821B0016}"/>
              </a:ext>
            </a:extLst>
          </p:cNvPr>
          <p:cNvSpPr txBox="1"/>
          <p:nvPr/>
        </p:nvSpPr>
        <p:spPr>
          <a:xfrm>
            <a:off x="952107" y="2007909"/>
            <a:ext cx="9882470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Asynchronous</a:t>
            </a:r>
          </a:p>
          <a:p>
            <a:pPr marL="914400" lvl="1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Which is good since we don’t have UI</a:t>
            </a:r>
          </a:p>
          <a:p>
            <a:pPr>
              <a:lnSpc>
                <a:spcPct val="200000"/>
              </a:lnSpc>
            </a:pPr>
            <a:endParaRPr lang="en-US" sz="3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80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The Queue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E83A8A4-28FD-44BF-A238-024F821B0016}"/>
              </a:ext>
            </a:extLst>
          </p:cNvPr>
          <p:cNvSpPr txBox="1"/>
          <p:nvPr/>
        </p:nvSpPr>
        <p:spPr>
          <a:xfrm>
            <a:off x="952107" y="2007909"/>
            <a:ext cx="9882470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Which queue?</a:t>
            </a:r>
          </a:p>
        </p:txBody>
      </p:sp>
      <p:pic>
        <p:nvPicPr>
          <p:cNvPr id="5" name="Picture 2" descr="https://kafka.apache.org/images/logo.png">
            <a:extLst>
              <a:ext uri="{FF2B5EF4-FFF2-40B4-BE49-F238E27FC236}">
                <a16:creationId xmlns:a16="http://schemas.microsoft.com/office/drawing/2014/main" id="{69C3DB98-CCE5-4B44-B4CA-FAEFE8776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41" y="3193737"/>
            <a:ext cx="5618089" cy="167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8568B10-EAA3-40EC-A469-D4A4C6F58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42" y="3473693"/>
            <a:ext cx="5384948" cy="1083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03E45A-92BA-4FB9-A625-4FBB8F0FEA16}"/>
              </a:ext>
            </a:extLst>
          </p:cNvPr>
          <p:cNvSpPr txBox="1"/>
          <p:nvPr/>
        </p:nvSpPr>
        <p:spPr>
          <a:xfrm>
            <a:off x="141842" y="4823381"/>
            <a:ext cx="4919256" cy="245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000" dirty="0">
                <a:latin typeface="Bahnschrift" panose="020B0502040204020203" pitchFamily="34" charset="0"/>
              </a:rPr>
              <a:t>General purpose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000" dirty="0">
                <a:latin typeface="Bahnschrift" panose="020B0502040204020203" pitchFamily="34" charset="0"/>
              </a:rPr>
              <a:t>Easy to setup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000" dirty="0">
                <a:latin typeface="Bahnschrift" panose="020B0502040204020203" pitchFamily="34" charset="0"/>
              </a:rPr>
              <a:t>Not suitable for streaming scenarios</a:t>
            </a:r>
          </a:p>
          <a:p>
            <a:pPr>
              <a:lnSpc>
                <a:spcPct val="200000"/>
              </a:lnSpc>
            </a:pPr>
            <a:endParaRPr lang="en-US" sz="2000" dirty="0"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E9CA7-A698-47E5-B489-DF55B9275447}"/>
              </a:ext>
            </a:extLst>
          </p:cNvPr>
          <p:cNvSpPr txBox="1"/>
          <p:nvPr/>
        </p:nvSpPr>
        <p:spPr>
          <a:xfrm>
            <a:off x="6780128" y="4837554"/>
            <a:ext cx="4919256" cy="245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000" dirty="0">
                <a:latin typeface="Bahnschrift" panose="020B0502040204020203" pitchFamily="34" charset="0"/>
              </a:rPr>
              <a:t>Great for streaming scenarios and high-load systems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000" dirty="0">
                <a:latin typeface="Bahnschrift" panose="020B0502040204020203" pitchFamily="34" charset="0"/>
              </a:rPr>
              <a:t>Complex to setup</a:t>
            </a:r>
          </a:p>
          <a:p>
            <a:pPr>
              <a:lnSpc>
                <a:spcPct val="200000"/>
              </a:lnSpc>
            </a:pPr>
            <a:endParaRPr lang="en-US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28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The Queue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E83A8A4-28FD-44BF-A238-024F821B0016}"/>
              </a:ext>
            </a:extLst>
          </p:cNvPr>
          <p:cNvSpPr txBox="1"/>
          <p:nvPr/>
        </p:nvSpPr>
        <p:spPr>
          <a:xfrm>
            <a:off x="952107" y="2007909"/>
            <a:ext cx="9882470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Which queue?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568B10-EAA3-40EC-A469-D4A4C6F5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2" y="3473693"/>
            <a:ext cx="5384948" cy="1083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03E45A-92BA-4FB9-A625-4FBB8F0FEA16}"/>
              </a:ext>
            </a:extLst>
          </p:cNvPr>
          <p:cNvSpPr txBox="1"/>
          <p:nvPr/>
        </p:nvSpPr>
        <p:spPr>
          <a:xfrm>
            <a:off x="141842" y="4823381"/>
            <a:ext cx="4919256" cy="2453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000" dirty="0">
                <a:latin typeface="Bahnschrift" panose="020B0502040204020203" pitchFamily="34" charset="0"/>
              </a:rPr>
              <a:t>General purpose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000" dirty="0">
                <a:latin typeface="Bahnschrift" panose="020B0502040204020203" pitchFamily="34" charset="0"/>
              </a:rPr>
              <a:t>Easy to setup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000" dirty="0">
                <a:latin typeface="Bahnschrift" panose="020B0502040204020203" pitchFamily="34" charset="0"/>
              </a:rPr>
              <a:t>Not suitable for streaming scenarios</a:t>
            </a:r>
          </a:p>
          <a:p>
            <a:pPr>
              <a:lnSpc>
                <a:spcPct val="200000"/>
              </a:lnSpc>
            </a:pPr>
            <a:endParaRPr lang="en-US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11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The Queue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E83A8A4-28FD-44BF-A238-024F821B0016}"/>
              </a:ext>
            </a:extLst>
          </p:cNvPr>
          <p:cNvSpPr txBox="1"/>
          <p:nvPr/>
        </p:nvSpPr>
        <p:spPr>
          <a:xfrm>
            <a:off x="952107" y="2007909"/>
            <a:ext cx="9882470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Queue is usually represented like this: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endParaRPr lang="en-US" sz="3000" dirty="0">
              <a:latin typeface="Bahnschrift" panose="020B0502040204020203" pitchFamily="34" charset="0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So…</a:t>
            </a:r>
          </a:p>
          <a:p>
            <a:pPr>
              <a:lnSpc>
                <a:spcPct val="200000"/>
              </a:lnSpc>
            </a:pPr>
            <a:endParaRPr lang="en-US" sz="3000" dirty="0">
              <a:latin typeface="Bahnschrift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E49C13-6261-47E3-9B09-D7EB986BB68C}"/>
              </a:ext>
            </a:extLst>
          </p:cNvPr>
          <p:cNvGrpSpPr/>
          <p:nvPr/>
        </p:nvGrpSpPr>
        <p:grpSpPr>
          <a:xfrm>
            <a:off x="5087476" y="3285460"/>
            <a:ext cx="648734" cy="287079"/>
            <a:chOff x="3983664" y="3698358"/>
            <a:chExt cx="648734" cy="287079"/>
          </a:xfrm>
        </p:grpSpPr>
        <p:sp>
          <p:nvSpPr>
            <p:cNvPr id="7" name="Flowchart: Direct Access Storage 6">
              <a:extLst>
                <a:ext uri="{FF2B5EF4-FFF2-40B4-BE49-F238E27FC236}">
                  <a16:creationId xmlns:a16="http://schemas.microsoft.com/office/drawing/2014/main" id="{6618B611-B9DF-46DC-A84D-F3D8BC5D5B03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Direct Access Storage 7">
              <a:extLst>
                <a:ext uri="{FF2B5EF4-FFF2-40B4-BE49-F238E27FC236}">
                  <a16:creationId xmlns:a16="http://schemas.microsoft.com/office/drawing/2014/main" id="{C4207C18-5AB4-4A63-980E-F4667498780E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Direct Access Storage 8">
              <a:extLst>
                <a:ext uri="{FF2B5EF4-FFF2-40B4-BE49-F238E27FC236}">
                  <a16:creationId xmlns:a16="http://schemas.microsoft.com/office/drawing/2014/main" id="{E633CB98-D056-4325-8D93-9FC05E3C47DB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3F42B96C-00AE-4EE8-A949-89480370F2D5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7142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87DC2-0746-4462-B8EE-A9803BB1F2BB}"/>
              </a:ext>
            </a:extLst>
          </p:cNvPr>
          <p:cNvSpPr txBox="1"/>
          <p:nvPr/>
        </p:nvSpPr>
        <p:spPr>
          <a:xfrm>
            <a:off x="567179" y="1815146"/>
            <a:ext cx="4595955" cy="128253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Based on requirements: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Entities: Employees, Vacation, Salary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Interface to the Payment 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5526660" y="182713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5526660" y="2729355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Performs CRUD Operations on Employees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046D5A-278E-4F2A-B682-B585774D58DD}"/>
              </a:ext>
            </a:extLst>
          </p:cNvPr>
          <p:cNvCxnSpPr>
            <a:cxnSpLocks/>
          </p:cNvCxnSpPr>
          <p:nvPr/>
        </p:nvCxnSpPr>
        <p:spPr>
          <a:xfrm>
            <a:off x="6211674" y="2411593"/>
            <a:ext cx="0" cy="30303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7260210" y="182713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FF9BFF-5E2F-4030-B157-4C94104F2E16}"/>
              </a:ext>
            </a:extLst>
          </p:cNvPr>
          <p:cNvSpPr/>
          <p:nvPr/>
        </p:nvSpPr>
        <p:spPr>
          <a:xfrm>
            <a:off x="7260210" y="2729355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Salary approval workflow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8DE4A29-5A5B-4BE3-A5C2-34D342C41279}"/>
              </a:ext>
            </a:extLst>
          </p:cNvPr>
          <p:cNvCxnSpPr>
            <a:cxnSpLocks/>
          </p:cNvCxnSpPr>
          <p:nvPr/>
        </p:nvCxnSpPr>
        <p:spPr>
          <a:xfrm>
            <a:off x="7945224" y="2411593"/>
            <a:ext cx="0" cy="30303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993760" y="184097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DE96D0-F488-4240-A880-09F78ADCC1C9}"/>
              </a:ext>
            </a:extLst>
          </p:cNvPr>
          <p:cNvSpPr/>
          <p:nvPr/>
        </p:nvSpPr>
        <p:spPr>
          <a:xfrm>
            <a:off x="8993760" y="2743200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Employee’s Vacation Management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C79EAF7-E0B8-4554-8927-B97DD3859042}"/>
              </a:ext>
            </a:extLst>
          </p:cNvPr>
          <p:cNvCxnSpPr>
            <a:cxnSpLocks/>
          </p:cNvCxnSpPr>
          <p:nvPr/>
        </p:nvCxnSpPr>
        <p:spPr>
          <a:xfrm>
            <a:off x="9678774" y="2425438"/>
            <a:ext cx="0" cy="30303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983235" y="3898376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669285" y="389837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8A0FDE-644F-4169-946C-B6B1C11A36E4}"/>
              </a:ext>
            </a:extLst>
          </p:cNvPr>
          <p:cNvSpPr/>
          <p:nvPr/>
        </p:nvSpPr>
        <p:spPr>
          <a:xfrm>
            <a:off x="3669285" y="4800600"/>
            <a:ext cx="1370029" cy="82955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Sends payment data to payment system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6DE8A68-31BB-4FAB-B531-5073B55813BC}"/>
              </a:ext>
            </a:extLst>
          </p:cNvPr>
          <p:cNvCxnSpPr>
            <a:cxnSpLocks/>
          </p:cNvCxnSpPr>
          <p:nvPr/>
        </p:nvCxnSpPr>
        <p:spPr>
          <a:xfrm>
            <a:off x="4354299" y="4482838"/>
            <a:ext cx="0" cy="30303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743700" y="4276725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F791AC-654F-423F-8616-587756B9E31C}"/>
              </a:ext>
            </a:extLst>
          </p:cNvPr>
          <p:cNvSpPr txBox="1"/>
          <p:nvPr/>
        </p:nvSpPr>
        <p:spPr>
          <a:xfrm>
            <a:off x="8915400" y="3852222"/>
            <a:ext cx="1731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Q: Single or Per Service Data Store?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62D3E3-3948-4742-AAF2-7C3268F5B122}"/>
              </a:ext>
            </a:extLst>
          </p:cNvPr>
          <p:cNvSpPr txBox="1"/>
          <p:nvPr/>
        </p:nvSpPr>
        <p:spPr>
          <a:xfrm>
            <a:off x="8915400" y="4948679"/>
            <a:ext cx="17313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A: Data is shared between services, so a Single Data Store is better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6803010" y="596245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727310" y="184097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9FEDCD-3EC0-4CA9-B83F-D748A0B44D74}"/>
              </a:ext>
            </a:extLst>
          </p:cNvPr>
          <p:cNvSpPr/>
          <p:nvPr/>
        </p:nvSpPr>
        <p:spPr>
          <a:xfrm>
            <a:off x="10727310" y="2743200"/>
            <a:ext cx="1370029" cy="115517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Returns static files to the browser (HTML, CSS, JS)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4AD74F-E579-4723-AE12-74A3A17C356E}"/>
              </a:ext>
            </a:extLst>
          </p:cNvPr>
          <p:cNvCxnSpPr>
            <a:cxnSpLocks/>
          </p:cNvCxnSpPr>
          <p:nvPr/>
        </p:nvCxnSpPr>
        <p:spPr>
          <a:xfrm>
            <a:off x="11412324" y="2425438"/>
            <a:ext cx="0" cy="30303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83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  <p:bldP spid="16" grpId="0" animBg="1"/>
      <p:bldP spid="20" grpId="0" animBg="1"/>
      <p:bldP spid="21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5" grpId="0" animBg="1"/>
      <p:bldP spid="6" grpId="0"/>
      <p:bldP spid="35" grpId="0"/>
      <p:bldP spid="36" grpId="0" animBg="1"/>
      <p:bldP spid="37" grpId="0" animBg="1"/>
      <p:bldP spid="38" grpId="0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  <a:endCxn id="2" idx="3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3273476" y="534104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Files Queue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8968654" y="3294750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Exports file to bank folder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9664302" y="3855959"/>
            <a:ext cx="674381" cy="60254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67C05848-2940-42AF-ADC4-FB1F58457367}"/>
              </a:ext>
            </a:extLst>
          </p:cNvPr>
          <p:cNvSpPr/>
          <p:nvPr/>
        </p:nvSpPr>
        <p:spPr>
          <a:xfrm>
            <a:off x="6720791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Formatted Files Queue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24F944-E01C-49BF-A7CD-0096546E27CD}"/>
              </a:ext>
            </a:extLst>
          </p:cNvPr>
          <p:cNvSpPr txBox="1"/>
          <p:nvPr/>
        </p:nvSpPr>
        <p:spPr>
          <a:xfrm>
            <a:off x="328959" y="1667495"/>
            <a:ext cx="4976144" cy="26275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Receive file to be processed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Validate and process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Work with various file formats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Performs various calculations on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Create bank payment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Put the payment file in a designated folder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Keep log of all the activity for 7 years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2D458C4-C9D8-40F1-86E4-3E1C871AD59C}"/>
              </a:ext>
            </a:extLst>
          </p:cNvPr>
          <p:cNvSpPr/>
          <p:nvPr/>
        </p:nvSpPr>
        <p:spPr>
          <a:xfrm>
            <a:off x="10174388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Calculated Files Queue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8DBC7-2AAC-40FF-8DB0-BA7BF2B4C6CF}"/>
              </a:ext>
            </a:extLst>
          </p:cNvPr>
          <p:cNvSpPr/>
          <p:nvPr/>
        </p:nvSpPr>
        <p:spPr>
          <a:xfrm>
            <a:off x="1544005" y="4484873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Gets files from folders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018619-69DA-4C37-A98B-18461A6C7E74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2229020" y="5046082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04FEF49-D6CD-454C-A2F2-6E1DD4179697}"/>
              </a:ext>
            </a:extLst>
          </p:cNvPr>
          <p:cNvSpPr/>
          <p:nvPr/>
        </p:nvSpPr>
        <p:spPr>
          <a:xfrm>
            <a:off x="5430464" y="3625863"/>
            <a:ext cx="1370029" cy="70828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Convert files to unified format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4FFB0FE-D20F-42AA-B839-E8F9E94091C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115479" y="4334149"/>
            <a:ext cx="0" cy="28924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82ACAE3-99B7-4559-9340-B37CE4AF3C91}"/>
              </a:ext>
            </a:extLst>
          </p:cNvPr>
          <p:cNvSpPr/>
          <p:nvPr/>
        </p:nvSpPr>
        <p:spPr>
          <a:xfrm>
            <a:off x="8446808" y="4466496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Performs calculations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880388F-D181-40B1-8FA8-4DB03AEDA343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9131823" y="5027705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4435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8968654" y="3294750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Exports file to bank folder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9664302" y="3855959"/>
            <a:ext cx="674381" cy="60254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324F944-E01C-49BF-A7CD-0096546E27CD}"/>
              </a:ext>
            </a:extLst>
          </p:cNvPr>
          <p:cNvSpPr txBox="1"/>
          <p:nvPr/>
        </p:nvSpPr>
        <p:spPr>
          <a:xfrm>
            <a:off x="328959" y="1667495"/>
            <a:ext cx="4976144" cy="262757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Receive file to be processed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Validate and process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Work with various file formats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Performs various calculations on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Create bank payment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Put the payment file in a designated folder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accent2"/>
                </a:solidFill>
                <a:latin typeface="Bahnschrift" panose="020B0502040204020203" pitchFamily="34" charset="0"/>
              </a:rPr>
              <a:t>Keep log of all the activity for 7 years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8DBC7-2AAC-40FF-8DB0-BA7BF2B4C6CF}"/>
              </a:ext>
            </a:extLst>
          </p:cNvPr>
          <p:cNvSpPr/>
          <p:nvPr/>
        </p:nvSpPr>
        <p:spPr>
          <a:xfrm>
            <a:off x="1544005" y="4484873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Gets files from folders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018619-69DA-4C37-A98B-18461A6C7E74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2229020" y="5046082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04FEF49-D6CD-454C-A2F2-6E1DD4179697}"/>
              </a:ext>
            </a:extLst>
          </p:cNvPr>
          <p:cNvSpPr/>
          <p:nvPr/>
        </p:nvSpPr>
        <p:spPr>
          <a:xfrm>
            <a:off x="5430464" y="3625863"/>
            <a:ext cx="1370029" cy="70828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Convert files to unified format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4FFB0FE-D20F-42AA-B839-E8F9E94091C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115479" y="4334149"/>
            <a:ext cx="0" cy="28924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82ACAE3-99B7-4559-9340-B37CE4AF3C91}"/>
              </a:ext>
            </a:extLst>
          </p:cNvPr>
          <p:cNvSpPr/>
          <p:nvPr/>
        </p:nvSpPr>
        <p:spPr>
          <a:xfrm>
            <a:off x="8446808" y="4466496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Performs calculations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880388F-D181-40B1-8FA8-4DB03AEDA343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9131823" y="5027705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1D3729-7D62-4EDC-9E22-40B031E9C5F8}"/>
              </a:ext>
            </a:extLst>
          </p:cNvPr>
          <p:cNvGrpSpPr/>
          <p:nvPr/>
        </p:nvGrpSpPr>
        <p:grpSpPr>
          <a:xfrm>
            <a:off x="3345576" y="5352721"/>
            <a:ext cx="1250132" cy="522757"/>
            <a:chOff x="3983664" y="3698358"/>
            <a:chExt cx="648734" cy="287079"/>
          </a:xfrm>
        </p:grpSpPr>
        <p:sp>
          <p:nvSpPr>
            <p:cNvPr id="39" name="Flowchart: Direct Access Storage 38">
              <a:extLst>
                <a:ext uri="{FF2B5EF4-FFF2-40B4-BE49-F238E27FC236}">
                  <a16:creationId xmlns:a16="http://schemas.microsoft.com/office/drawing/2014/main" id="{5E24ECB6-8112-4F4E-A40A-CFEFBDB95C2D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irect Access Storage 40">
              <a:extLst>
                <a:ext uri="{FF2B5EF4-FFF2-40B4-BE49-F238E27FC236}">
                  <a16:creationId xmlns:a16="http://schemas.microsoft.com/office/drawing/2014/main" id="{2D484BDA-DB9B-44AB-A62A-A8A052D05257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irect Access Storage 44">
              <a:extLst>
                <a:ext uri="{FF2B5EF4-FFF2-40B4-BE49-F238E27FC236}">
                  <a16:creationId xmlns:a16="http://schemas.microsoft.com/office/drawing/2014/main" id="{F2C4EFC2-9AB6-47CE-8D2B-65B847CEB0C8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88B2E1C4-6614-4DC2-B8CE-801F31BEBEF0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375867-C541-46BF-A468-799668E76A11}"/>
              </a:ext>
            </a:extLst>
          </p:cNvPr>
          <p:cNvGrpSpPr/>
          <p:nvPr/>
        </p:nvGrpSpPr>
        <p:grpSpPr>
          <a:xfrm>
            <a:off x="6789717" y="5365005"/>
            <a:ext cx="1250132" cy="522757"/>
            <a:chOff x="3983664" y="3698358"/>
            <a:chExt cx="648734" cy="287079"/>
          </a:xfrm>
        </p:grpSpPr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CE5AA9E1-6A2A-4390-BDC5-0B7DFB22BA74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irect Access Storage 48">
              <a:extLst>
                <a:ext uri="{FF2B5EF4-FFF2-40B4-BE49-F238E27FC236}">
                  <a16:creationId xmlns:a16="http://schemas.microsoft.com/office/drawing/2014/main" id="{6944392A-093F-483E-A145-3D8613D7D4F3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Direct Access Storage 49">
              <a:extLst>
                <a:ext uri="{FF2B5EF4-FFF2-40B4-BE49-F238E27FC236}">
                  <a16:creationId xmlns:a16="http://schemas.microsoft.com/office/drawing/2014/main" id="{4B321CF1-7CC2-4D91-B17E-F39938FB730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48B888E4-7BBA-4673-9229-C6D716CC04CE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F23EE8-2D2F-4C5E-A2D3-A3926DDCAF18}"/>
              </a:ext>
            </a:extLst>
          </p:cNvPr>
          <p:cNvGrpSpPr/>
          <p:nvPr/>
        </p:nvGrpSpPr>
        <p:grpSpPr>
          <a:xfrm>
            <a:off x="10172954" y="5363596"/>
            <a:ext cx="1250132" cy="522757"/>
            <a:chOff x="3983664" y="3698358"/>
            <a:chExt cx="648734" cy="287079"/>
          </a:xfrm>
        </p:grpSpPr>
        <p:sp>
          <p:nvSpPr>
            <p:cNvPr id="53" name="Flowchart: Direct Access Storage 52">
              <a:extLst>
                <a:ext uri="{FF2B5EF4-FFF2-40B4-BE49-F238E27FC236}">
                  <a16:creationId xmlns:a16="http://schemas.microsoft.com/office/drawing/2014/main" id="{A8B805DA-F409-4F99-B716-DE0B0A0B935C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F1437052-3110-4631-B01C-AE6663F5FD69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Direct Access Storage 55">
              <a:extLst>
                <a:ext uri="{FF2B5EF4-FFF2-40B4-BE49-F238E27FC236}">
                  <a16:creationId xmlns:a16="http://schemas.microsoft.com/office/drawing/2014/main" id="{113AEFCA-CF50-4F2B-8947-C053AE4435D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Direct Access Storage 56">
              <a:extLst>
                <a:ext uri="{FF2B5EF4-FFF2-40B4-BE49-F238E27FC236}">
                  <a16:creationId xmlns:a16="http://schemas.microsoft.com/office/drawing/2014/main" id="{AE8A2926-BD28-459F-A278-6B474627F586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125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8968654" y="3294750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Exports file to bank folder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9664302" y="3855959"/>
            <a:ext cx="674381" cy="60254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8DBC7-2AAC-40FF-8DB0-BA7BF2B4C6CF}"/>
              </a:ext>
            </a:extLst>
          </p:cNvPr>
          <p:cNvSpPr/>
          <p:nvPr/>
        </p:nvSpPr>
        <p:spPr>
          <a:xfrm>
            <a:off x="1544005" y="4484873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Gets files from folders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018619-69DA-4C37-A98B-18461A6C7E74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2229020" y="5046082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04FEF49-D6CD-454C-A2F2-6E1DD4179697}"/>
              </a:ext>
            </a:extLst>
          </p:cNvPr>
          <p:cNvSpPr/>
          <p:nvPr/>
        </p:nvSpPr>
        <p:spPr>
          <a:xfrm>
            <a:off x="5430464" y="3625863"/>
            <a:ext cx="1370029" cy="70828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Convert files to unified format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4FFB0FE-D20F-42AA-B839-E8F9E94091C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115479" y="4334149"/>
            <a:ext cx="0" cy="28924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82ACAE3-99B7-4559-9340-B37CE4AF3C91}"/>
              </a:ext>
            </a:extLst>
          </p:cNvPr>
          <p:cNvSpPr/>
          <p:nvPr/>
        </p:nvSpPr>
        <p:spPr>
          <a:xfrm>
            <a:off x="8446808" y="4466496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Performs calculations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880388F-D181-40B1-8FA8-4DB03AEDA343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9131823" y="5027705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1D3729-7D62-4EDC-9E22-40B031E9C5F8}"/>
              </a:ext>
            </a:extLst>
          </p:cNvPr>
          <p:cNvGrpSpPr/>
          <p:nvPr/>
        </p:nvGrpSpPr>
        <p:grpSpPr>
          <a:xfrm>
            <a:off x="3345576" y="5352721"/>
            <a:ext cx="1250132" cy="522757"/>
            <a:chOff x="3983664" y="3698358"/>
            <a:chExt cx="648734" cy="287079"/>
          </a:xfrm>
        </p:grpSpPr>
        <p:sp>
          <p:nvSpPr>
            <p:cNvPr id="39" name="Flowchart: Direct Access Storage 38">
              <a:extLst>
                <a:ext uri="{FF2B5EF4-FFF2-40B4-BE49-F238E27FC236}">
                  <a16:creationId xmlns:a16="http://schemas.microsoft.com/office/drawing/2014/main" id="{5E24ECB6-8112-4F4E-A40A-CFEFBDB95C2D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irect Access Storage 40">
              <a:extLst>
                <a:ext uri="{FF2B5EF4-FFF2-40B4-BE49-F238E27FC236}">
                  <a16:creationId xmlns:a16="http://schemas.microsoft.com/office/drawing/2014/main" id="{2D484BDA-DB9B-44AB-A62A-A8A052D05257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irect Access Storage 44">
              <a:extLst>
                <a:ext uri="{FF2B5EF4-FFF2-40B4-BE49-F238E27FC236}">
                  <a16:creationId xmlns:a16="http://schemas.microsoft.com/office/drawing/2014/main" id="{F2C4EFC2-9AB6-47CE-8D2B-65B847CEB0C8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88B2E1C4-6614-4DC2-B8CE-801F31BEBEF0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375867-C541-46BF-A468-799668E76A11}"/>
              </a:ext>
            </a:extLst>
          </p:cNvPr>
          <p:cNvGrpSpPr/>
          <p:nvPr/>
        </p:nvGrpSpPr>
        <p:grpSpPr>
          <a:xfrm>
            <a:off x="6789717" y="5365005"/>
            <a:ext cx="1250132" cy="522757"/>
            <a:chOff x="3983664" y="3698358"/>
            <a:chExt cx="648734" cy="287079"/>
          </a:xfrm>
        </p:grpSpPr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CE5AA9E1-6A2A-4390-BDC5-0B7DFB22BA74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irect Access Storage 48">
              <a:extLst>
                <a:ext uri="{FF2B5EF4-FFF2-40B4-BE49-F238E27FC236}">
                  <a16:creationId xmlns:a16="http://schemas.microsoft.com/office/drawing/2014/main" id="{6944392A-093F-483E-A145-3D8613D7D4F3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Direct Access Storage 49">
              <a:extLst>
                <a:ext uri="{FF2B5EF4-FFF2-40B4-BE49-F238E27FC236}">
                  <a16:creationId xmlns:a16="http://schemas.microsoft.com/office/drawing/2014/main" id="{4B321CF1-7CC2-4D91-B17E-F39938FB730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48B888E4-7BBA-4673-9229-C6D716CC04CE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F23EE8-2D2F-4C5E-A2D3-A3926DDCAF18}"/>
              </a:ext>
            </a:extLst>
          </p:cNvPr>
          <p:cNvGrpSpPr/>
          <p:nvPr/>
        </p:nvGrpSpPr>
        <p:grpSpPr>
          <a:xfrm>
            <a:off x="10172954" y="5363596"/>
            <a:ext cx="1250132" cy="522757"/>
            <a:chOff x="3983664" y="3698358"/>
            <a:chExt cx="648734" cy="287079"/>
          </a:xfrm>
        </p:grpSpPr>
        <p:sp>
          <p:nvSpPr>
            <p:cNvPr id="53" name="Flowchart: Direct Access Storage 52">
              <a:extLst>
                <a:ext uri="{FF2B5EF4-FFF2-40B4-BE49-F238E27FC236}">
                  <a16:creationId xmlns:a16="http://schemas.microsoft.com/office/drawing/2014/main" id="{A8B805DA-F409-4F99-B716-DE0B0A0B935C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F1437052-3110-4631-B01C-AE6663F5FD69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Direct Access Storage 55">
              <a:extLst>
                <a:ext uri="{FF2B5EF4-FFF2-40B4-BE49-F238E27FC236}">
                  <a16:creationId xmlns:a16="http://schemas.microsoft.com/office/drawing/2014/main" id="{113AEFCA-CF50-4F2B-8947-C053AE4435D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Direct Access Storage 56">
              <a:extLst>
                <a:ext uri="{FF2B5EF4-FFF2-40B4-BE49-F238E27FC236}">
                  <a16:creationId xmlns:a16="http://schemas.microsoft.com/office/drawing/2014/main" id="{AE8A2926-BD28-459F-A278-6B474627F586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7AAB98CE-4B5E-4397-BBEA-3A518077B9C4}"/>
              </a:ext>
            </a:extLst>
          </p:cNvPr>
          <p:cNvSpPr/>
          <p:nvPr/>
        </p:nvSpPr>
        <p:spPr>
          <a:xfrm>
            <a:off x="1453114" y="5217840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8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882470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Pulls payment files from folders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Put the files in the queue</a:t>
            </a:r>
          </a:p>
          <a:p>
            <a:pPr>
              <a:lnSpc>
                <a:spcPct val="200000"/>
              </a:lnSpc>
            </a:pPr>
            <a:endParaRPr lang="en-US" sz="3000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2A6DF-F6EE-44F3-AD33-75BD0EAE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8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5197470"/>
            <a:ext cx="424435" cy="39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2412403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3411966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0BE539-5248-40A6-B3C8-5FB038BA5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4312753"/>
            <a:ext cx="424435" cy="393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60B0E0-C918-4018-8058-3FB135AD0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9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Considerations: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Should be able to pull files from folders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Should be able to connect to queue</a:t>
            </a:r>
            <a:endParaRPr lang="he-IL" sz="3000" dirty="0">
              <a:latin typeface="Bahnschrift" panose="020B0502040204020203" pitchFamily="34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Not much else…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1661-6ED6-4EF4-87AF-F45F27F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3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20681-C09F-4CB6-99BB-16D16D9B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4" y="2162898"/>
            <a:ext cx="1397318" cy="1399505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9B033073-FEEC-4398-8969-2F0ED5C73C52}"/>
              </a:ext>
            </a:extLst>
          </p:cNvPr>
          <p:cNvSpPr/>
          <p:nvPr/>
        </p:nvSpPr>
        <p:spPr>
          <a:xfrm>
            <a:off x="2841867" y="1901012"/>
            <a:ext cx="3985653" cy="945000"/>
          </a:xfrm>
          <a:prstGeom prst="wedgeRectCallout">
            <a:avLst>
              <a:gd name="adj1" fmla="val -71843"/>
              <a:gd name="adj2" fmla="val 42904"/>
            </a:avLst>
          </a:prstGeom>
          <a:solidFill>
            <a:schemeClr val="bg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542708"/>
                </a:solidFill>
              </a:rPr>
              <a:t>This is a brand new company, we don’t have existing knowledge. What would you recommend?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3198F5-3402-427A-9726-B2F54435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D5F9FB-5E7D-4804-9602-39AF3C18E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764" y="3314150"/>
            <a:ext cx="4357010" cy="343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9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8" y="2007909"/>
            <a:ext cx="4927698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we’re looking for: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Performance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Community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Cross Platform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Easy to learn and use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1661-6ED6-4EF4-87AF-F45F27F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4BCE46-467A-4F35-828A-10D9248114B0}"/>
              </a:ext>
            </a:extLst>
          </p:cNvPr>
          <p:cNvSpPr txBox="1"/>
          <p:nvPr/>
        </p:nvSpPr>
        <p:spPr>
          <a:xfrm>
            <a:off x="6312194" y="2007909"/>
            <a:ext cx="4927698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Bahnschrift" panose="020B0502040204020203" pitchFamily="34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Evolving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Great threading support</a:t>
            </a:r>
          </a:p>
        </p:txBody>
      </p:sp>
    </p:spTree>
    <p:extLst>
      <p:ext uri="{BB962C8B-B14F-4D97-AF65-F5344CB8AC3E}">
        <p14:creationId xmlns:p14="http://schemas.microsoft.com/office/powerpoint/2010/main" val="293134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898945" y="1518811"/>
            <a:ext cx="4927698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Our candidates: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1661-6ED6-4EF4-87AF-F45F27F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5240B-5EAE-4FD4-AD79-1200165E4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60" y="2679403"/>
            <a:ext cx="1788579" cy="3072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03116E-0088-40AA-8677-60A73111D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456" y="3108315"/>
            <a:ext cx="3192077" cy="2214767"/>
          </a:xfrm>
          <a:prstGeom prst="rect">
            <a:avLst/>
          </a:prstGeom>
        </p:spPr>
      </p:pic>
      <p:pic>
        <p:nvPicPr>
          <p:cNvPr id="1026" name="Picture 2" descr=".NET Core Logo.svg">
            <a:extLst>
              <a:ext uri="{FF2B5EF4-FFF2-40B4-BE49-F238E27FC236}">
                <a16:creationId xmlns:a16="http://schemas.microsoft.com/office/drawing/2014/main" id="{6312712F-801E-4887-A92E-6796CEFF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474" y="2679403"/>
            <a:ext cx="2699341" cy="26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72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898944" y="1518811"/>
            <a:ext cx="11293055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Node is mainly for web apps, our component is a service, so…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1661-6ED6-4EF4-87AF-F45F27F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5240B-5EAE-4FD4-AD79-1200165E4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60" y="2679403"/>
            <a:ext cx="1788579" cy="30725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03116E-0088-40AA-8677-60A73111D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456" y="3108315"/>
            <a:ext cx="3192077" cy="2214767"/>
          </a:xfrm>
          <a:prstGeom prst="rect">
            <a:avLst/>
          </a:prstGeom>
        </p:spPr>
      </p:pic>
      <p:pic>
        <p:nvPicPr>
          <p:cNvPr id="1026" name="Picture 2" descr=".NET Core Logo.svg">
            <a:extLst>
              <a:ext uri="{FF2B5EF4-FFF2-40B4-BE49-F238E27FC236}">
                <a16:creationId xmlns:a16="http://schemas.microsoft.com/office/drawing/2014/main" id="{6312712F-801E-4887-A92E-6796CEFF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474" y="2679403"/>
            <a:ext cx="2699341" cy="26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92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Messaging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87149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660504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33859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487935" y="5473635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263344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605047" y="5127691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10072146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07214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AFF940-0783-48BE-AEEF-E917208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35" y="1534945"/>
            <a:ext cx="1278873" cy="12788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7D728C-F603-45CA-B6E5-112B0378321B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739908" y="2371725"/>
            <a:ext cx="2017254" cy="9916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138FD5-791B-4D87-A801-E62426A8E4F8}"/>
              </a:ext>
            </a:extLst>
          </p:cNvPr>
          <p:cNvSpPr txBox="1"/>
          <p:nvPr/>
        </p:nvSpPr>
        <p:spPr>
          <a:xfrm>
            <a:off x="8619541" y="139933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Users’ Browser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B0689-9E43-44C2-B965-63CA611C9907}"/>
              </a:ext>
            </a:extLst>
          </p:cNvPr>
          <p:cNvSpPr txBox="1"/>
          <p:nvPr/>
        </p:nvSpPr>
        <p:spPr>
          <a:xfrm>
            <a:off x="9833978" y="2444486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HTML Page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AD8C2B-684F-4E93-8302-802BF6D4C1A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739908" y="2174382"/>
            <a:ext cx="2340866" cy="11751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68D5B0-0C75-424C-9441-13B935D550E6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461035" y="2813818"/>
            <a:ext cx="639437" cy="549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A5311A-8559-4D13-8CDB-774A15CA849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19534" y="2799974"/>
            <a:ext cx="804078" cy="5634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F98562-A7A9-4783-AD66-0F4543275954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556512" y="2743793"/>
            <a:ext cx="2224241" cy="6057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2DCE7E3-6A13-4B56-8136-FA2EBB7CD230}"/>
              </a:ext>
            </a:extLst>
          </p:cNvPr>
          <p:cNvSpPr txBox="1"/>
          <p:nvPr/>
        </p:nvSpPr>
        <p:spPr>
          <a:xfrm>
            <a:off x="4730966" y="2813818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REST API / HTTP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57ADD9-8E74-4D7A-8EEF-A1142CFD79DA}"/>
              </a:ext>
            </a:extLst>
          </p:cNvPr>
          <p:cNvSpPr txBox="1"/>
          <p:nvPr/>
        </p:nvSpPr>
        <p:spPr>
          <a:xfrm>
            <a:off x="8722011" y="4758359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9ABB1A-755C-491D-B7A8-3B4B649A7FEA}"/>
              </a:ext>
            </a:extLst>
          </p:cNvPr>
          <p:cNvGrpSpPr/>
          <p:nvPr/>
        </p:nvGrpSpPr>
        <p:grpSpPr>
          <a:xfrm>
            <a:off x="3949742" y="3936376"/>
            <a:ext cx="6723978" cy="1513331"/>
            <a:chOff x="3949742" y="3936376"/>
            <a:chExt cx="6723978" cy="151333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58826B4-25C7-4C95-8E5E-E3403B7B8CA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60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7AFF9E-4442-4C91-B577-23116620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720" y="3943427"/>
              <a:ext cx="0" cy="1494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5B02BB-2D30-40B5-B07C-934CA0D6E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86954" y="3936376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C6A501-3DCC-4481-BBAE-64170502D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742" y="4685523"/>
              <a:ext cx="6723978" cy="1503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507CB-89F8-4F1E-B360-E9B85C36E8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626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FA70DE-F89F-43F0-A6A5-2E6E010FD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42" y="4700560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4DDB4E-95F0-4D6E-9329-AB592D968AD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1857964" y="5765866"/>
            <a:ext cx="1405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A0B80FB-D79E-4AD8-B9B1-271278DA2D87}"/>
              </a:ext>
            </a:extLst>
          </p:cNvPr>
          <p:cNvSpPr txBox="1"/>
          <p:nvPr/>
        </p:nvSpPr>
        <p:spPr>
          <a:xfrm>
            <a:off x="2291989" y="5765866"/>
            <a:ext cx="8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333288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0" grpId="0"/>
      <p:bldP spid="45" grpId="0"/>
      <p:bldP spid="53" grpId="0"/>
      <p:bldP spid="58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377950" y="1432874"/>
            <a:ext cx="4927698" cy="178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Performance: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1661-6ED6-4EF4-87AF-F45F27F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305398-3ECA-483D-93DD-1D7C8A56E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446" y="1715659"/>
            <a:ext cx="7387746" cy="4594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8C8F7-C4C6-4651-8329-AF294DC05080}"/>
              </a:ext>
            </a:extLst>
          </p:cNvPr>
          <p:cNvSpPr txBox="1"/>
          <p:nvPr/>
        </p:nvSpPr>
        <p:spPr>
          <a:xfrm>
            <a:off x="765141" y="6443330"/>
            <a:ext cx="11079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https://www.techempower.com/benchmarks/#section=data-r18&amp;hw=ph&amp;test=fortune&amp;l=zik0ot-f&amp;p=zik0zj-zijocf-zijocf-4atpfj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ED4FDE-853F-4367-9DF4-BD61A688C93C}"/>
              </a:ext>
            </a:extLst>
          </p:cNvPr>
          <p:cNvSpPr/>
          <p:nvPr/>
        </p:nvSpPr>
        <p:spPr>
          <a:xfrm>
            <a:off x="3543064" y="2262433"/>
            <a:ext cx="1223512" cy="21495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1EFFFE-9C76-4990-93C6-F0F097F968E7}"/>
              </a:ext>
            </a:extLst>
          </p:cNvPr>
          <p:cNvSpPr/>
          <p:nvPr/>
        </p:nvSpPr>
        <p:spPr>
          <a:xfrm>
            <a:off x="3543064" y="6095075"/>
            <a:ext cx="1223512" cy="21495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04491F-E22C-4286-AC83-5FA074A5E0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099"/>
          <a:stretch/>
        </p:blipFill>
        <p:spPr>
          <a:xfrm>
            <a:off x="2937216" y="6028428"/>
            <a:ext cx="256303" cy="307777"/>
          </a:xfrm>
          <a:prstGeom prst="rect">
            <a:avLst/>
          </a:prstGeom>
        </p:spPr>
      </p:pic>
      <p:pic>
        <p:nvPicPr>
          <p:cNvPr id="11" name="Picture 2" descr=".NET Core Logo.svg">
            <a:extLst>
              <a:ext uri="{FF2B5EF4-FFF2-40B4-BE49-F238E27FC236}">
                <a16:creationId xmlns:a16="http://schemas.microsoft.com/office/drawing/2014/main" id="{2E9D117A-9B05-4246-B6C5-EE52D8AA7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135" y="2259039"/>
            <a:ext cx="218347" cy="21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02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377950" y="1432874"/>
            <a:ext cx="4927698" cy="178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Community: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1661-6ED6-4EF4-87AF-F45F27F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8C8F7-C4C6-4651-8329-AF294DC05080}"/>
              </a:ext>
            </a:extLst>
          </p:cNvPr>
          <p:cNvSpPr txBox="1"/>
          <p:nvPr/>
        </p:nvSpPr>
        <p:spPr>
          <a:xfrm>
            <a:off x="765141" y="6443330"/>
            <a:ext cx="11079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https://www.tiobe.com/tiobe-index/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8486F-5F18-4BA3-AF39-2D018BB3D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320" y="2775263"/>
            <a:ext cx="8257032" cy="298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377950" y="1432874"/>
            <a:ext cx="4927698" cy="178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Cross Platform: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1661-6ED6-4EF4-87AF-F45F27F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795A5-29B5-4083-8426-330863B78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327" y="2513550"/>
            <a:ext cx="1788579" cy="3072590"/>
          </a:xfrm>
          <a:prstGeom prst="rect">
            <a:avLst/>
          </a:prstGeom>
        </p:spPr>
      </p:pic>
      <p:pic>
        <p:nvPicPr>
          <p:cNvPr id="9" name="Picture 2" descr=".NET Core Logo.svg">
            <a:extLst>
              <a:ext uri="{FF2B5EF4-FFF2-40B4-BE49-F238E27FC236}">
                <a16:creationId xmlns:a16="http://schemas.microsoft.com/office/drawing/2014/main" id="{51AF9AB9-F0F8-47CD-A4C5-34B9BC1A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507" y="2886799"/>
            <a:ext cx="2699341" cy="26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2CC9A9-FC0B-44EA-9D46-213504C56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793" y="5863610"/>
            <a:ext cx="567645" cy="531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E27791-9DFE-4FF7-A3ED-81D44FD67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354" y="5863610"/>
            <a:ext cx="567645" cy="5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377950" y="1432874"/>
            <a:ext cx="4927698" cy="178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Ease to learn and use: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1661-6ED6-4EF4-87AF-F45F27F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795A5-29B5-4083-8426-330863B78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327" y="2513550"/>
            <a:ext cx="1788579" cy="3072590"/>
          </a:xfrm>
          <a:prstGeom prst="rect">
            <a:avLst/>
          </a:prstGeom>
        </p:spPr>
      </p:pic>
      <p:pic>
        <p:nvPicPr>
          <p:cNvPr id="9" name="Picture 2" descr=".NET Core Logo.svg">
            <a:extLst>
              <a:ext uri="{FF2B5EF4-FFF2-40B4-BE49-F238E27FC236}">
                <a16:creationId xmlns:a16="http://schemas.microsoft.com/office/drawing/2014/main" id="{51AF9AB9-F0F8-47CD-A4C5-34B9BC1A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507" y="2886799"/>
            <a:ext cx="2699341" cy="26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E27791-9DFE-4FF7-A3ED-81D44FD67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354" y="5863610"/>
            <a:ext cx="567645" cy="5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377950" y="1432874"/>
            <a:ext cx="4927698" cy="178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Evolving?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1661-6ED6-4EF4-87AF-F45F27F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795A5-29B5-4083-8426-330863B78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327" y="2513550"/>
            <a:ext cx="1788579" cy="3072590"/>
          </a:xfrm>
          <a:prstGeom prst="rect">
            <a:avLst/>
          </a:prstGeom>
        </p:spPr>
      </p:pic>
      <p:pic>
        <p:nvPicPr>
          <p:cNvPr id="9" name="Picture 2" descr=".NET Core Logo.svg">
            <a:extLst>
              <a:ext uri="{FF2B5EF4-FFF2-40B4-BE49-F238E27FC236}">
                <a16:creationId xmlns:a16="http://schemas.microsoft.com/office/drawing/2014/main" id="{51AF9AB9-F0F8-47CD-A4C5-34B9BC1A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507" y="2886799"/>
            <a:ext cx="2699341" cy="26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E27791-9DFE-4FF7-A3ED-81D44FD67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354" y="6100135"/>
            <a:ext cx="567645" cy="531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D78C13-0363-4CF7-9027-0F91C6D957E0}"/>
              </a:ext>
            </a:extLst>
          </p:cNvPr>
          <p:cNvSpPr txBox="1"/>
          <p:nvPr/>
        </p:nvSpPr>
        <p:spPr>
          <a:xfrm>
            <a:off x="1529809" y="5421459"/>
            <a:ext cx="4927698" cy="606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Bahnschrift" panose="020B0502040204020203" pitchFamily="34" charset="0"/>
              </a:rPr>
              <a:t>Next versions planned until 2021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EB9090-0E3E-454A-BEC9-248D76BF6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793" y="6100135"/>
            <a:ext cx="567645" cy="5313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B48DDD-1864-49E4-8783-970C72D23F53}"/>
              </a:ext>
            </a:extLst>
          </p:cNvPr>
          <p:cNvSpPr txBox="1"/>
          <p:nvPr/>
        </p:nvSpPr>
        <p:spPr>
          <a:xfrm>
            <a:off x="6096000" y="5421458"/>
            <a:ext cx="4927698" cy="606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latin typeface="Bahnschrift" panose="020B0502040204020203" pitchFamily="34" charset="0"/>
              </a:rPr>
              <a:t>Roadmap announced until 2023</a:t>
            </a:r>
          </a:p>
        </p:txBody>
      </p:sp>
    </p:spTree>
    <p:extLst>
      <p:ext uri="{BB962C8B-B14F-4D97-AF65-F5344CB8AC3E}">
        <p14:creationId xmlns:p14="http://schemas.microsoft.com/office/powerpoint/2010/main" val="361524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377950" y="1432874"/>
            <a:ext cx="4927698" cy="178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Threading support: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1661-6ED6-4EF4-87AF-F45F27F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795A5-29B5-4083-8426-330863B78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327" y="2513550"/>
            <a:ext cx="1788579" cy="3072590"/>
          </a:xfrm>
          <a:prstGeom prst="rect">
            <a:avLst/>
          </a:prstGeom>
        </p:spPr>
      </p:pic>
      <p:pic>
        <p:nvPicPr>
          <p:cNvPr id="9" name="Picture 2" descr=".NET Core Logo.svg">
            <a:extLst>
              <a:ext uri="{FF2B5EF4-FFF2-40B4-BE49-F238E27FC236}">
                <a16:creationId xmlns:a16="http://schemas.microsoft.com/office/drawing/2014/main" id="{51AF9AB9-F0F8-47CD-A4C5-34B9BC1A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507" y="2886799"/>
            <a:ext cx="2699341" cy="26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E27791-9DFE-4FF7-A3ED-81D44FD67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354" y="5723321"/>
            <a:ext cx="567645" cy="531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EB9090-0E3E-454A-BEC9-248D76BF6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793" y="5723321"/>
            <a:ext cx="567645" cy="53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3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3" y="603315"/>
            <a:ext cx="513629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 - Decision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091661-6ED6-4EF4-87AF-F45F27FC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795A5-29B5-4083-8426-330863B78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327" y="2513550"/>
            <a:ext cx="1788579" cy="3072590"/>
          </a:xfrm>
          <a:prstGeom prst="rect">
            <a:avLst/>
          </a:prstGeom>
        </p:spPr>
      </p:pic>
      <p:pic>
        <p:nvPicPr>
          <p:cNvPr id="9" name="Picture 2" descr=".NET Core Logo.svg">
            <a:extLst>
              <a:ext uri="{FF2B5EF4-FFF2-40B4-BE49-F238E27FC236}">
                <a16:creationId xmlns:a16="http://schemas.microsoft.com/office/drawing/2014/main" id="{51AF9AB9-F0F8-47CD-A4C5-34B9BC1AA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507" y="2886799"/>
            <a:ext cx="2699341" cy="26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85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User Interface / Service Interface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D755B-B8ED-4A73-894F-9461F7B6392F}"/>
              </a:ext>
            </a:extLst>
          </p:cNvPr>
          <p:cNvSpPr txBox="1"/>
          <p:nvPr/>
        </p:nvSpPr>
        <p:spPr>
          <a:xfrm>
            <a:off x="447838" y="1935846"/>
            <a:ext cx="3049506" cy="810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Bahnschrift" panose="020B0502040204020203" pitchFamily="34" charset="0"/>
              </a:rPr>
              <a:t>Traditional: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08954D-1F40-4474-B57D-3FB89C14B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2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File Watcher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741A57-C86F-42FA-B2FF-8BB694A8E327}"/>
              </a:ext>
            </a:extLst>
          </p:cNvPr>
          <p:cNvGrpSpPr/>
          <p:nvPr/>
        </p:nvGrpSpPr>
        <p:grpSpPr>
          <a:xfrm>
            <a:off x="4447813" y="4267201"/>
            <a:ext cx="2512600" cy="1045029"/>
            <a:chOff x="3983664" y="3698358"/>
            <a:chExt cx="648734" cy="287079"/>
          </a:xfrm>
        </p:grpSpPr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437E28DA-2D48-48E3-ACDB-913F8387E94D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993133CD-D821-4723-886A-6382D279D094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Direct Access Storage 13">
              <a:extLst>
                <a:ext uri="{FF2B5EF4-FFF2-40B4-BE49-F238E27FC236}">
                  <a16:creationId xmlns:a16="http://schemas.microsoft.com/office/drawing/2014/main" id="{8C12A212-8B74-45CB-9597-6B50B1BFC78E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Direct Access Storage 14">
              <a:extLst>
                <a:ext uri="{FF2B5EF4-FFF2-40B4-BE49-F238E27FC236}">
                  <a16:creationId xmlns:a16="http://schemas.microsoft.com/office/drawing/2014/main" id="{1A2020CF-4963-4D1A-BE2A-B80F406CB857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70844D-17EF-4D15-8A41-970A057416D0}"/>
              </a:ext>
            </a:extLst>
          </p:cNvPr>
          <p:cNvCxnSpPr/>
          <p:nvPr/>
        </p:nvCxnSpPr>
        <p:spPr>
          <a:xfrm flipH="1">
            <a:off x="5704113" y="3048000"/>
            <a:ext cx="2" cy="1219201"/>
          </a:xfrm>
          <a:prstGeom prst="straightConnector1">
            <a:avLst/>
          </a:prstGeom>
          <a:ln w="2222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610E694-1B78-4C36-BB2C-01E5393C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E8EA3B-EF09-4FDD-8422-8EC24ECA34DA}"/>
              </a:ext>
            </a:extLst>
          </p:cNvPr>
          <p:cNvSpPr txBox="1"/>
          <p:nvPr/>
        </p:nvSpPr>
        <p:spPr>
          <a:xfrm>
            <a:off x="5967035" y="3429000"/>
            <a:ext cx="3724733" cy="555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Bahnschrift" panose="020B0502040204020203" pitchFamily="34" charset="0"/>
              </a:rPr>
              <a:t>Topic is selected by file location</a:t>
            </a:r>
          </a:p>
        </p:txBody>
      </p:sp>
    </p:spTree>
    <p:extLst>
      <p:ext uri="{BB962C8B-B14F-4D97-AF65-F5344CB8AC3E}">
        <p14:creationId xmlns:p14="http://schemas.microsoft.com/office/powerpoint/2010/main" val="225146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Redundancy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70844D-17EF-4D15-8A41-970A057416D0}"/>
              </a:ext>
            </a:extLst>
          </p:cNvPr>
          <p:cNvCxnSpPr/>
          <p:nvPr/>
        </p:nvCxnSpPr>
        <p:spPr>
          <a:xfrm flipH="1">
            <a:off x="5704113" y="3048000"/>
            <a:ext cx="2" cy="1219201"/>
          </a:xfrm>
          <a:prstGeom prst="straightConnector1">
            <a:avLst/>
          </a:prstGeom>
          <a:ln w="317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610E694-1B78-4C36-BB2C-01E5393CC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EAB9D7E-99C4-4EE7-8528-731F9C1B6078}"/>
              </a:ext>
            </a:extLst>
          </p:cNvPr>
          <p:cNvSpPr/>
          <p:nvPr/>
        </p:nvSpPr>
        <p:spPr>
          <a:xfrm>
            <a:off x="3700581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E644D7-42B6-40AB-9DEB-E25E7A699424}"/>
              </a:ext>
            </a:extLst>
          </p:cNvPr>
          <p:cNvSpPr txBox="1"/>
          <p:nvPr/>
        </p:nvSpPr>
        <p:spPr>
          <a:xfrm>
            <a:off x="5802031" y="3340393"/>
            <a:ext cx="1079455" cy="555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Bahnschrift" panose="020B0502040204020203" pitchFamily="34" charset="0"/>
              </a:rPr>
              <a:t>Is Alive</a:t>
            </a:r>
          </a:p>
        </p:txBody>
      </p:sp>
    </p:spTree>
    <p:extLst>
      <p:ext uri="{BB962C8B-B14F-4D97-AF65-F5344CB8AC3E}">
        <p14:creationId xmlns:p14="http://schemas.microsoft.com/office/powerpoint/2010/main" val="34206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87149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660504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33859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487935" y="5473635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263344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605047" y="5127691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10072146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07214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AFF940-0783-48BE-AEEF-E917208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35" y="1534945"/>
            <a:ext cx="1278873" cy="12788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7D728C-F603-45CA-B6E5-112B0378321B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739908" y="2371725"/>
            <a:ext cx="2017254" cy="9916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138FD5-791B-4D87-A801-E62426A8E4F8}"/>
              </a:ext>
            </a:extLst>
          </p:cNvPr>
          <p:cNvSpPr txBox="1"/>
          <p:nvPr/>
        </p:nvSpPr>
        <p:spPr>
          <a:xfrm>
            <a:off x="8619541" y="139933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Users’ Browser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B0689-9E43-44C2-B965-63CA611C9907}"/>
              </a:ext>
            </a:extLst>
          </p:cNvPr>
          <p:cNvSpPr txBox="1"/>
          <p:nvPr/>
        </p:nvSpPr>
        <p:spPr>
          <a:xfrm>
            <a:off x="9833978" y="2444486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HTML Page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AD8C2B-684F-4E93-8302-802BF6D4C1A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739908" y="2174382"/>
            <a:ext cx="2340866" cy="11751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68D5B0-0C75-424C-9441-13B935D550E6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461035" y="2813818"/>
            <a:ext cx="639437" cy="549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A5311A-8559-4D13-8CDB-774A15CA849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19534" y="2799974"/>
            <a:ext cx="804078" cy="5634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F98562-A7A9-4783-AD66-0F4543275954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556512" y="2743793"/>
            <a:ext cx="2224241" cy="6057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2DCE7E3-6A13-4B56-8136-FA2EBB7CD230}"/>
              </a:ext>
            </a:extLst>
          </p:cNvPr>
          <p:cNvSpPr txBox="1"/>
          <p:nvPr/>
        </p:nvSpPr>
        <p:spPr>
          <a:xfrm>
            <a:off x="4730966" y="2813818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REST API / HTTP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57ADD9-8E74-4D7A-8EEF-A1142CFD79DA}"/>
              </a:ext>
            </a:extLst>
          </p:cNvPr>
          <p:cNvSpPr txBox="1"/>
          <p:nvPr/>
        </p:nvSpPr>
        <p:spPr>
          <a:xfrm>
            <a:off x="8722011" y="4758359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9ABB1A-755C-491D-B7A8-3B4B649A7FEA}"/>
              </a:ext>
            </a:extLst>
          </p:cNvPr>
          <p:cNvGrpSpPr/>
          <p:nvPr/>
        </p:nvGrpSpPr>
        <p:grpSpPr>
          <a:xfrm>
            <a:off x="3949742" y="3936376"/>
            <a:ext cx="6723978" cy="1513331"/>
            <a:chOff x="3949742" y="3936376"/>
            <a:chExt cx="6723978" cy="151333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58826B4-25C7-4C95-8E5E-E3403B7B8CA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60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7AFF9E-4442-4C91-B577-23116620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720" y="3943427"/>
              <a:ext cx="0" cy="1494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5B02BB-2D30-40B5-B07C-934CA0D6E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86954" y="3936376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C6A501-3DCC-4481-BBAE-64170502D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742" y="4685523"/>
              <a:ext cx="6723978" cy="1503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507CB-89F8-4F1E-B360-E9B85C36E8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626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FA70DE-F89F-43F0-A6A5-2E6E010FD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42" y="4700560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4DDB4E-95F0-4D6E-9329-AB592D968AD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1857964" y="5765866"/>
            <a:ext cx="1405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A0B80FB-D79E-4AD8-B9B1-271278DA2D87}"/>
              </a:ext>
            </a:extLst>
          </p:cNvPr>
          <p:cNvSpPr txBox="1"/>
          <p:nvPr/>
        </p:nvSpPr>
        <p:spPr>
          <a:xfrm>
            <a:off x="2291989" y="5765866"/>
            <a:ext cx="8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BDFCA1-19CB-4CE5-B741-2034FF6BDB04}"/>
              </a:ext>
            </a:extLst>
          </p:cNvPr>
          <p:cNvSpPr/>
          <p:nvPr/>
        </p:nvSpPr>
        <p:spPr>
          <a:xfrm>
            <a:off x="9970494" y="5344539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9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8968654" y="3294750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Exports file to bank folder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9664302" y="3855959"/>
            <a:ext cx="674381" cy="60254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8DBC7-2AAC-40FF-8DB0-BA7BF2B4C6CF}"/>
              </a:ext>
            </a:extLst>
          </p:cNvPr>
          <p:cNvSpPr/>
          <p:nvPr/>
        </p:nvSpPr>
        <p:spPr>
          <a:xfrm>
            <a:off x="1544005" y="4484873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Gets files from folders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018619-69DA-4C37-A98B-18461A6C7E74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2229020" y="5046082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04FEF49-D6CD-454C-A2F2-6E1DD4179697}"/>
              </a:ext>
            </a:extLst>
          </p:cNvPr>
          <p:cNvSpPr/>
          <p:nvPr/>
        </p:nvSpPr>
        <p:spPr>
          <a:xfrm>
            <a:off x="5430464" y="3625863"/>
            <a:ext cx="1370029" cy="70828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Convert files to unified format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4FFB0FE-D20F-42AA-B839-E8F9E94091C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115479" y="4334149"/>
            <a:ext cx="0" cy="28924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82ACAE3-99B7-4559-9340-B37CE4AF3C91}"/>
              </a:ext>
            </a:extLst>
          </p:cNvPr>
          <p:cNvSpPr/>
          <p:nvPr/>
        </p:nvSpPr>
        <p:spPr>
          <a:xfrm>
            <a:off x="8446808" y="4466496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Performs calculations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880388F-D181-40B1-8FA8-4DB03AEDA343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9131823" y="5027705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1D3729-7D62-4EDC-9E22-40B031E9C5F8}"/>
              </a:ext>
            </a:extLst>
          </p:cNvPr>
          <p:cNvGrpSpPr/>
          <p:nvPr/>
        </p:nvGrpSpPr>
        <p:grpSpPr>
          <a:xfrm>
            <a:off x="3345576" y="5352721"/>
            <a:ext cx="1250132" cy="522757"/>
            <a:chOff x="3983664" y="3698358"/>
            <a:chExt cx="648734" cy="287079"/>
          </a:xfrm>
        </p:grpSpPr>
        <p:sp>
          <p:nvSpPr>
            <p:cNvPr id="39" name="Flowchart: Direct Access Storage 38">
              <a:extLst>
                <a:ext uri="{FF2B5EF4-FFF2-40B4-BE49-F238E27FC236}">
                  <a16:creationId xmlns:a16="http://schemas.microsoft.com/office/drawing/2014/main" id="{5E24ECB6-8112-4F4E-A40A-CFEFBDB95C2D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irect Access Storage 40">
              <a:extLst>
                <a:ext uri="{FF2B5EF4-FFF2-40B4-BE49-F238E27FC236}">
                  <a16:creationId xmlns:a16="http://schemas.microsoft.com/office/drawing/2014/main" id="{2D484BDA-DB9B-44AB-A62A-A8A052D05257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irect Access Storage 44">
              <a:extLst>
                <a:ext uri="{FF2B5EF4-FFF2-40B4-BE49-F238E27FC236}">
                  <a16:creationId xmlns:a16="http://schemas.microsoft.com/office/drawing/2014/main" id="{F2C4EFC2-9AB6-47CE-8D2B-65B847CEB0C8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88B2E1C4-6614-4DC2-B8CE-801F31BEBEF0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375867-C541-46BF-A468-799668E76A11}"/>
              </a:ext>
            </a:extLst>
          </p:cNvPr>
          <p:cNvGrpSpPr/>
          <p:nvPr/>
        </p:nvGrpSpPr>
        <p:grpSpPr>
          <a:xfrm>
            <a:off x="6789717" y="5365005"/>
            <a:ext cx="1250132" cy="522757"/>
            <a:chOff x="3983664" y="3698358"/>
            <a:chExt cx="648734" cy="287079"/>
          </a:xfrm>
        </p:grpSpPr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CE5AA9E1-6A2A-4390-BDC5-0B7DFB22BA74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irect Access Storage 48">
              <a:extLst>
                <a:ext uri="{FF2B5EF4-FFF2-40B4-BE49-F238E27FC236}">
                  <a16:creationId xmlns:a16="http://schemas.microsoft.com/office/drawing/2014/main" id="{6944392A-093F-483E-A145-3D8613D7D4F3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Direct Access Storage 49">
              <a:extLst>
                <a:ext uri="{FF2B5EF4-FFF2-40B4-BE49-F238E27FC236}">
                  <a16:creationId xmlns:a16="http://schemas.microsoft.com/office/drawing/2014/main" id="{4B321CF1-7CC2-4D91-B17E-F39938FB730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48B888E4-7BBA-4673-9229-C6D716CC04CE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F23EE8-2D2F-4C5E-A2D3-A3926DDCAF18}"/>
              </a:ext>
            </a:extLst>
          </p:cNvPr>
          <p:cNvGrpSpPr/>
          <p:nvPr/>
        </p:nvGrpSpPr>
        <p:grpSpPr>
          <a:xfrm>
            <a:off x="10172954" y="5363596"/>
            <a:ext cx="1250132" cy="522757"/>
            <a:chOff x="3983664" y="3698358"/>
            <a:chExt cx="648734" cy="287079"/>
          </a:xfrm>
        </p:grpSpPr>
        <p:sp>
          <p:nvSpPr>
            <p:cNvPr id="53" name="Flowchart: Direct Access Storage 52">
              <a:extLst>
                <a:ext uri="{FF2B5EF4-FFF2-40B4-BE49-F238E27FC236}">
                  <a16:creationId xmlns:a16="http://schemas.microsoft.com/office/drawing/2014/main" id="{A8B805DA-F409-4F99-B716-DE0B0A0B935C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F1437052-3110-4631-B01C-AE6663F5FD69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Direct Access Storage 55">
              <a:extLst>
                <a:ext uri="{FF2B5EF4-FFF2-40B4-BE49-F238E27FC236}">
                  <a16:creationId xmlns:a16="http://schemas.microsoft.com/office/drawing/2014/main" id="{113AEFCA-CF50-4F2B-8947-C053AE4435D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Direct Access Storage 56">
              <a:extLst>
                <a:ext uri="{FF2B5EF4-FFF2-40B4-BE49-F238E27FC236}">
                  <a16:creationId xmlns:a16="http://schemas.microsoft.com/office/drawing/2014/main" id="{AE8A2926-BD28-459F-A278-6B474627F586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7AAB98CE-4B5E-4397-BBEA-3A518077B9C4}"/>
              </a:ext>
            </a:extLst>
          </p:cNvPr>
          <p:cNvSpPr/>
          <p:nvPr/>
        </p:nvSpPr>
        <p:spPr>
          <a:xfrm>
            <a:off x="4882268" y="4517346"/>
            <a:ext cx="1570563" cy="228749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D2ACB0F-0896-420F-86F1-5425398D1F43}"/>
              </a:ext>
            </a:extLst>
          </p:cNvPr>
          <p:cNvSpPr/>
          <p:nvPr/>
        </p:nvSpPr>
        <p:spPr>
          <a:xfrm>
            <a:off x="1449538" y="5205859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1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548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Receives files from its specific topic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Validates and formats the file to unified format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Puts the new file in a queue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New formatters will be developed for new file formats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9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5197470"/>
            <a:ext cx="424435" cy="39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2412403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3411966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0BE539-5248-40A6-B3C8-5FB038BA5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4312753"/>
            <a:ext cx="424435" cy="393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60B0E0-C918-4018-8058-3FB135AD0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7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814221" y="603315"/>
            <a:ext cx="634753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pic>
        <p:nvPicPr>
          <p:cNvPr id="5" name="Picture 2" descr=".NET Core Logo.svg">
            <a:extLst>
              <a:ext uri="{FF2B5EF4-FFF2-40B4-BE49-F238E27FC236}">
                <a16:creationId xmlns:a16="http://schemas.microsoft.com/office/drawing/2014/main" id="{8DED812E-D444-454F-84ED-1EF6B80C4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55" y="2767927"/>
            <a:ext cx="2699341" cy="269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4E4479-40B9-471F-91BD-489F54056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2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Queue Receiver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936341-3630-4170-A1B8-3B7596E9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D51CA45-DD7C-4AD2-BAEA-A7867440CFD2}"/>
              </a:ext>
            </a:extLst>
          </p:cNvPr>
          <p:cNvGrpSpPr/>
          <p:nvPr/>
        </p:nvGrpSpPr>
        <p:grpSpPr>
          <a:xfrm>
            <a:off x="4447813" y="5425441"/>
            <a:ext cx="2512600" cy="1045029"/>
            <a:chOff x="3983664" y="3698358"/>
            <a:chExt cx="648734" cy="287079"/>
          </a:xfrm>
        </p:grpSpPr>
        <p:sp>
          <p:nvSpPr>
            <p:cNvPr id="11" name="Flowchart: Direct Access Storage 10">
              <a:extLst>
                <a:ext uri="{FF2B5EF4-FFF2-40B4-BE49-F238E27FC236}">
                  <a16:creationId xmlns:a16="http://schemas.microsoft.com/office/drawing/2014/main" id="{F009FA4D-FB90-4E09-AC03-87E522419513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Direct Access Storage 11">
              <a:extLst>
                <a:ext uri="{FF2B5EF4-FFF2-40B4-BE49-F238E27FC236}">
                  <a16:creationId xmlns:a16="http://schemas.microsoft.com/office/drawing/2014/main" id="{26800359-D7E1-4D4C-984F-6C0FE217213B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Direct Access Storage 12">
              <a:extLst>
                <a:ext uri="{FF2B5EF4-FFF2-40B4-BE49-F238E27FC236}">
                  <a16:creationId xmlns:a16="http://schemas.microsoft.com/office/drawing/2014/main" id="{BBBBCE25-7344-407C-A072-AB39809C2216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Direct Access Storage 13">
              <a:extLst>
                <a:ext uri="{FF2B5EF4-FFF2-40B4-BE49-F238E27FC236}">
                  <a16:creationId xmlns:a16="http://schemas.microsoft.com/office/drawing/2014/main" id="{2AF14B53-4435-42EE-AB30-C0D51EE62D19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725B264-6580-4296-B406-36D7822EC065}"/>
              </a:ext>
            </a:extLst>
          </p:cNvPr>
          <p:cNvCxnSpPr/>
          <p:nvPr/>
        </p:nvCxnSpPr>
        <p:spPr>
          <a:xfrm flipH="1">
            <a:off x="5704113" y="4206240"/>
            <a:ext cx="2" cy="1219201"/>
          </a:xfrm>
          <a:prstGeom prst="straightConnector1">
            <a:avLst/>
          </a:prstGeom>
          <a:ln w="2222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5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File Formatter Redundancy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3853544" y="4063999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DCB63-77AF-4235-83FB-89B342BF8CEE}"/>
              </a:ext>
            </a:extLst>
          </p:cNvPr>
          <p:cNvSpPr/>
          <p:nvPr/>
        </p:nvSpPr>
        <p:spPr>
          <a:xfrm>
            <a:off x="590077" y="3232796"/>
            <a:ext cx="2429570" cy="713063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ahnschrift" panose="020B0502040204020203" pitchFamily="34" charset="0"/>
              </a:rPr>
              <a:t>Consumer Group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B5B65F-F644-48B7-A8DA-CF9050E756AA}"/>
              </a:ext>
            </a:extLst>
          </p:cNvPr>
          <p:cNvSpPr/>
          <p:nvPr/>
        </p:nvSpPr>
        <p:spPr>
          <a:xfrm>
            <a:off x="734424" y="4063998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F5E933-E506-428F-A6FF-6474BB5245DE}"/>
              </a:ext>
            </a:extLst>
          </p:cNvPr>
          <p:cNvSpPr/>
          <p:nvPr/>
        </p:nvSpPr>
        <p:spPr>
          <a:xfrm>
            <a:off x="6972664" y="4070530"/>
            <a:ext cx="2750456" cy="6415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7A629F-2946-474D-8554-1522C15475F9}"/>
              </a:ext>
            </a:extLst>
          </p:cNvPr>
          <p:cNvSpPr/>
          <p:nvPr/>
        </p:nvSpPr>
        <p:spPr>
          <a:xfrm>
            <a:off x="520995" y="3827721"/>
            <a:ext cx="9367284" cy="10738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8DB6C5-4C3B-4BA0-B317-4DDF615C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0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8968654" y="3294750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Exports file to bank folder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9664302" y="3855959"/>
            <a:ext cx="674381" cy="60254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8DBC7-2AAC-40FF-8DB0-BA7BF2B4C6CF}"/>
              </a:ext>
            </a:extLst>
          </p:cNvPr>
          <p:cNvSpPr/>
          <p:nvPr/>
        </p:nvSpPr>
        <p:spPr>
          <a:xfrm>
            <a:off x="1544005" y="4484873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Gets files from folders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018619-69DA-4C37-A98B-18461A6C7E74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2229020" y="5046082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04FEF49-D6CD-454C-A2F2-6E1DD4179697}"/>
              </a:ext>
            </a:extLst>
          </p:cNvPr>
          <p:cNvSpPr/>
          <p:nvPr/>
        </p:nvSpPr>
        <p:spPr>
          <a:xfrm>
            <a:off x="5430464" y="3625863"/>
            <a:ext cx="1370029" cy="70828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Convert files to unified format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4FFB0FE-D20F-42AA-B839-E8F9E94091C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115479" y="4334149"/>
            <a:ext cx="0" cy="28924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82ACAE3-99B7-4559-9340-B37CE4AF3C91}"/>
              </a:ext>
            </a:extLst>
          </p:cNvPr>
          <p:cNvSpPr/>
          <p:nvPr/>
        </p:nvSpPr>
        <p:spPr>
          <a:xfrm>
            <a:off x="8446808" y="4466496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Performs calculations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880388F-D181-40B1-8FA8-4DB03AEDA343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9131823" y="5027705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1D3729-7D62-4EDC-9E22-40B031E9C5F8}"/>
              </a:ext>
            </a:extLst>
          </p:cNvPr>
          <p:cNvGrpSpPr/>
          <p:nvPr/>
        </p:nvGrpSpPr>
        <p:grpSpPr>
          <a:xfrm>
            <a:off x="3345576" y="5352721"/>
            <a:ext cx="1250132" cy="522757"/>
            <a:chOff x="3983664" y="3698358"/>
            <a:chExt cx="648734" cy="287079"/>
          </a:xfrm>
        </p:grpSpPr>
        <p:sp>
          <p:nvSpPr>
            <p:cNvPr id="39" name="Flowchart: Direct Access Storage 38">
              <a:extLst>
                <a:ext uri="{FF2B5EF4-FFF2-40B4-BE49-F238E27FC236}">
                  <a16:creationId xmlns:a16="http://schemas.microsoft.com/office/drawing/2014/main" id="{5E24ECB6-8112-4F4E-A40A-CFEFBDB95C2D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irect Access Storage 40">
              <a:extLst>
                <a:ext uri="{FF2B5EF4-FFF2-40B4-BE49-F238E27FC236}">
                  <a16:creationId xmlns:a16="http://schemas.microsoft.com/office/drawing/2014/main" id="{2D484BDA-DB9B-44AB-A62A-A8A052D05257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irect Access Storage 44">
              <a:extLst>
                <a:ext uri="{FF2B5EF4-FFF2-40B4-BE49-F238E27FC236}">
                  <a16:creationId xmlns:a16="http://schemas.microsoft.com/office/drawing/2014/main" id="{F2C4EFC2-9AB6-47CE-8D2B-65B847CEB0C8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88B2E1C4-6614-4DC2-B8CE-801F31BEBEF0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375867-C541-46BF-A468-799668E76A11}"/>
              </a:ext>
            </a:extLst>
          </p:cNvPr>
          <p:cNvGrpSpPr/>
          <p:nvPr/>
        </p:nvGrpSpPr>
        <p:grpSpPr>
          <a:xfrm>
            <a:off x="6789717" y="5365005"/>
            <a:ext cx="1250132" cy="522757"/>
            <a:chOff x="3983664" y="3698358"/>
            <a:chExt cx="648734" cy="287079"/>
          </a:xfrm>
        </p:grpSpPr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CE5AA9E1-6A2A-4390-BDC5-0B7DFB22BA74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irect Access Storage 48">
              <a:extLst>
                <a:ext uri="{FF2B5EF4-FFF2-40B4-BE49-F238E27FC236}">
                  <a16:creationId xmlns:a16="http://schemas.microsoft.com/office/drawing/2014/main" id="{6944392A-093F-483E-A145-3D8613D7D4F3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Direct Access Storage 49">
              <a:extLst>
                <a:ext uri="{FF2B5EF4-FFF2-40B4-BE49-F238E27FC236}">
                  <a16:creationId xmlns:a16="http://schemas.microsoft.com/office/drawing/2014/main" id="{4B321CF1-7CC2-4D91-B17E-F39938FB730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48B888E4-7BBA-4673-9229-C6D716CC04CE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F23EE8-2D2F-4C5E-A2D3-A3926DDCAF18}"/>
              </a:ext>
            </a:extLst>
          </p:cNvPr>
          <p:cNvGrpSpPr/>
          <p:nvPr/>
        </p:nvGrpSpPr>
        <p:grpSpPr>
          <a:xfrm>
            <a:off x="10172954" y="5363596"/>
            <a:ext cx="1250132" cy="522757"/>
            <a:chOff x="3983664" y="3698358"/>
            <a:chExt cx="648734" cy="287079"/>
          </a:xfrm>
        </p:grpSpPr>
        <p:sp>
          <p:nvSpPr>
            <p:cNvPr id="53" name="Flowchart: Direct Access Storage 52">
              <a:extLst>
                <a:ext uri="{FF2B5EF4-FFF2-40B4-BE49-F238E27FC236}">
                  <a16:creationId xmlns:a16="http://schemas.microsoft.com/office/drawing/2014/main" id="{A8B805DA-F409-4F99-B716-DE0B0A0B935C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F1437052-3110-4631-B01C-AE6663F5FD69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Direct Access Storage 55">
              <a:extLst>
                <a:ext uri="{FF2B5EF4-FFF2-40B4-BE49-F238E27FC236}">
                  <a16:creationId xmlns:a16="http://schemas.microsoft.com/office/drawing/2014/main" id="{113AEFCA-CF50-4F2B-8947-C053AE4435D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Direct Access Storage 56">
              <a:extLst>
                <a:ext uri="{FF2B5EF4-FFF2-40B4-BE49-F238E27FC236}">
                  <a16:creationId xmlns:a16="http://schemas.microsoft.com/office/drawing/2014/main" id="{AE8A2926-BD28-459F-A278-6B474627F586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7AAB98CE-4B5E-4397-BBEA-3A518077B9C4}"/>
              </a:ext>
            </a:extLst>
          </p:cNvPr>
          <p:cNvSpPr/>
          <p:nvPr/>
        </p:nvSpPr>
        <p:spPr>
          <a:xfrm>
            <a:off x="8293996" y="5205858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D2ACB0F-0896-420F-86F1-5425398D1F43}"/>
              </a:ext>
            </a:extLst>
          </p:cNvPr>
          <p:cNvSpPr/>
          <p:nvPr/>
        </p:nvSpPr>
        <p:spPr>
          <a:xfrm>
            <a:off x="1449538" y="5205859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A58762-6203-4590-B869-BF1F49A0387A}"/>
              </a:ext>
            </a:extLst>
          </p:cNvPr>
          <p:cNvSpPr/>
          <p:nvPr/>
        </p:nvSpPr>
        <p:spPr>
          <a:xfrm>
            <a:off x="4868583" y="4550738"/>
            <a:ext cx="1570563" cy="22237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8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File Calculation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Receives files from the queue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Performs some calculations on the data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Puts the new file in a queue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5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File Calculation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Quite similar to the file formatter, so: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Tech Stack: .NET Core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2 layers architecture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Redundancy using Consumer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8968654" y="3294750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Exports file to bank folder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9664302" y="3855959"/>
            <a:ext cx="674381" cy="60254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8DBC7-2AAC-40FF-8DB0-BA7BF2B4C6CF}"/>
              </a:ext>
            </a:extLst>
          </p:cNvPr>
          <p:cNvSpPr/>
          <p:nvPr/>
        </p:nvSpPr>
        <p:spPr>
          <a:xfrm>
            <a:off x="1544005" y="4484873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Gets files from folders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018619-69DA-4C37-A98B-18461A6C7E74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2229020" y="5046082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04FEF49-D6CD-454C-A2F2-6E1DD4179697}"/>
              </a:ext>
            </a:extLst>
          </p:cNvPr>
          <p:cNvSpPr/>
          <p:nvPr/>
        </p:nvSpPr>
        <p:spPr>
          <a:xfrm>
            <a:off x="5430464" y="3625863"/>
            <a:ext cx="1370029" cy="70828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Convert files to unified format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4FFB0FE-D20F-42AA-B839-E8F9E94091C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115479" y="4334149"/>
            <a:ext cx="0" cy="28924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82ACAE3-99B7-4559-9340-B37CE4AF3C91}"/>
              </a:ext>
            </a:extLst>
          </p:cNvPr>
          <p:cNvSpPr/>
          <p:nvPr/>
        </p:nvSpPr>
        <p:spPr>
          <a:xfrm>
            <a:off x="8446808" y="4466496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Performs calculations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880388F-D181-40B1-8FA8-4DB03AEDA343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9131823" y="5027705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1D3729-7D62-4EDC-9E22-40B031E9C5F8}"/>
              </a:ext>
            </a:extLst>
          </p:cNvPr>
          <p:cNvGrpSpPr/>
          <p:nvPr/>
        </p:nvGrpSpPr>
        <p:grpSpPr>
          <a:xfrm>
            <a:off x="3345576" y="5352721"/>
            <a:ext cx="1250132" cy="522757"/>
            <a:chOff x="3983664" y="3698358"/>
            <a:chExt cx="648734" cy="287079"/>
          </a:xfrm>
        </p:grpSpPr>
        <p:sp>
          <p:nvSpPr>
            <p:cNvPr id="39" name="Flowchart: Direct Access Storage 38">
              <a:extLst>
                <a:ext uri="{FF2B5EF4-FFF2-40B4-BE49-F238E27FC236}">
                  <a16:creationId xmlns:a16="http://schemas.microsoft.com/office/drawing/2014/main" id="{5E24ECB6-8112-4F4E-A40A-CFEFBDB95C2D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irect Access Storage 40">
              <a:extLst>
                <a:ext uri="{FF2B5EF4-FFF2-40B4-BE49-F238E27FC236}">
                  <a16:creationId xmlns:a16="http://schemas.microsoft.com/office/drawing/2014/main" id="{2D484BDA-DB9B-44AB-A62A-A8A052D05257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irect Access Storage 44">
              <a:extLst>
                <a:ext uri="{FF2B5EF4-FFF2-40B4-BE49-F238E27FC236}">
                  <a16:creationId xmlns:a16="http://schemas.microsoft.com/office/drawing/2014/main" id="{F2C4EFC2-9AB6-47CE-8D2B-65B847CEB0C8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88B2E1C4-6614-4DC2-B8CE-801F31BEBEF0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375867-C541-46BF-A468-799668E76A11}"/>
              </a:ext>
            </a:extLst>
          </p:cNvPr>
          <p:cNvGrpSpPr/>
          <p:nvPr/>
        </p:nvGrpSpPr>
        <p:grpSpPr>
          <a:xfrm>
            <a:off x="6789717" y="5365005"/>
            <a:ext cx="1250132" cy="522757"/>
            <a:chOff x="3983664" y="3698358"/>
            <a:chExt cx="648734" cy="287079"/>
          </a:xfrm>
        </p:grpSpPr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CE5AA9E1-6A2A-4390-BDC5-0B7DFB22BA74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irect Access Storage 48">
              <a:extLst>
                <a:ext uri="{FF2B5EF4-FFF2-40B4-BE49-F238E27FC236}">
                  <a16:creationId xmlns:a16="http://schemas.microsoft.com/office/drawing/2014/main" id="{6944392A-093F-483E-A145-3D8613D7D4F3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Direct Access Storage 49">
              <a:extLst>
                <a:ext uri="{FF2B5EF4-FFF2-40B4-BE49-F238E27FC236}">
                  <a16:creationId xmlns:a16="http://schemas.microsoft.com/office/drawing/2014/main" id="{4B321CF1-7CC2-4D91-B17E-F39938FB730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48B888E4-7BBA-4673-9229-C6D716CC04CE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F23EE8-2D2F-4C5E-A2D3-A3926DDCAF18}"/>
              </a:ext>
            </a:extLst>
          </p:cNvPr>
          <p:cNvGrpSpPr/>
          <p:nvPr/>
        </p:nvGrpSpPr>
        <p:grpSpPr>
          <a:xfrm>
            <a:off x="10172954" y="5363596"/>
            <a:ext cx="1250132" cy="522757"/>
            <a:chOff x="3983664" y="3698358"/>
            <a:chExt cx="648734" cy="287079"/>
          </a:xfrm>
        </p:grpSpPr>
        <p:sp>
          <p:nvSpPr>
            <p:cNvPr id="53" name="Flowchart: Direct Access Storage 52">
              <a:extLst>
                <a:ext uri="{FF2B5EF4-FFF2-40B4-BE49-F238E27FC236}">
                  <a16:creationId xmlns:a16="http://schemas.microsoft.com/office/drawing/2014/main" id="{A8B805DA-F409-4F99-B716-DE0B0A0B935C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F1437052-3110-4631-B01C-AE6663F5FD69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Direct Access Storage 55">
              <a:extLst>
                <a:ext uri="{FF2B5EF4-FFF2-40B4-BE49-F238E27FC236}">
                  <a16:creationId xmlns:a16="http://schemas.microsoft.com/office/drawing/2014/main" id="{113AEFCA-CF50-4F2B-8947-C053AE4435D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Direct Access Storage 56">
              <a:extLst>
                <a:ext uri="{FF2B5EF4-FFF2-40B4-BE49-F238E27FC236}">
                  <a16:creationId xmlns:a16="http://schemas.microsoft.com/office/drawing/2014/main" id="{AE8A2926-BD28-459F-A278-6B474627F586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7AAB98CE-4B5E-4397-BBEA-3A518077B9C4}"/>
              </a:ext>
            </a:extLst>
          </p:cNvPr>
          <p:cNvSpPr/>
          <p:nvPr/>
        </p:nvSpPr>
        <p:spPr>
          <a:xfrm>
            <a:off x="10070984" y="4349233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D2ACB0F-0896-420F-86F1-5425398D1F43}"/>
              </a:ext>
            </a:extLst>
          </p:cNvPr>
          <p:cNvSpPr/>
          <p:nvPr/>
        </p:nvSpPr>
        <p:spPr>
          <a:xfrm>
            <a:off x="1449538" y="5205859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A58762-6203-4590-B869-BF1F49A0387A}"/>
              </a:ext>
            </a:extLst>
          </p:cNvPr>
          <p:cNvSpPr/>
          <p:nvPr/>
        </p:nvSpPr>
        <p:spPr>
          <a:xfrm>
            <a:off x="4868583" y="4550738"/>
            <a:ext cx="1570563" cy="22237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F349733-CD6C-4C51-B1E4-0DB8D7435A38}"/>
              </a:ext>
            </a:extLst>
          </p:cNvPr>
          <p:cNvSpPr/>
          <p:nvPr/>
        </p:nvSpPr>
        <p:spPr>
          <a:xfrm>
            <a:off x="8315682" y="5205859"/>
            <a:ext cx="1570563" cy="82795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4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6297105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Very Important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Other services use it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endParaRPr lang="en-US" sz="3000" dirty="0"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6BD69-94F0-40D6-83FF-9BC1A69882FC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106450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File Exporter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Receives files from the queue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Puts the file in the bank’s folder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6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>
                <a:latin typeface="Bahnschrift" panose="020B0502040204020203" pitchFamily="34" charset="0"/>
              </a:rPr>
              <a:t>File Exporter</a:t>
            </a:r>
            <a:endParaRPr lang="en-US" sz="3000" dirty="0">
              <a:latin typeface="Bahnschrif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Quite similar to the file calculation service, so: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Tech Stack: .NET Core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2 layers architecture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Redundancy using Consumer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5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C10734-A4CE-4C1B-A8BD-93D92881A3C1}"/>
              </a:ext>
            </a:extLst>
          </p:cNvPr>
          <p:cNvSpPr/>
          <p:nvPr/>
        </p:nvSpPr>
        <p:spPr>
          <a:xfrm>
            <a:off x="8968654" y="3294750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Exports file to bank folder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0A7808-F08C-42C6-B109-A1D756769EFB}"/>
              </a:ext>
            </a:extLst>
          </p:cNvPr>
          <p:cNvCxnSpPr>
            <a:cxnSpLocks/>
          </p:cNvCxnSpPr>
          <p:nvPr/>
        </p:nvCxnSpPr>
        <p:spPr>
          <a:xfrm>
            <a:off x="9664302" y="3855959"/>
            <a:ext cx="674381" cy="60254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3B8DBC7-2AAC-40FF-8DB0-BA7BF2B4C6CF}"/>
              </a:ext>
            </a:extLst>
          </p:cNvPr>
          <p:cNvSpPr/>
          <p:nvPr/>
        </p:nvSpPr>
        <p:spPr>
          <a:xfrm>
            <a:off x="1544005" y="4484873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Gets files from folders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018619-69DA-4C37-A98B-18461A6C7E74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2229020" y="5046082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04FEF49-D6CD-454C-A2F2-6E1DD4179697}"/>
              </a:ext>
            </a:extLst>
          </p:cNvPr>
          <p:cNvSpPr/>
          <p:nvPr/>
        </p:nvSpPr>
        <p:spPr>
          <a:xfrm>
            <a:off x="5430464" y="3625863"/>
            <a:ext cx="1370029" cy="70828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Convert files to unified format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4FFB0FE-D20F-42AA-B839-E8F9E94091CB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6115479" y="4334149"/>
            <a:ext cx="0" cy="28924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82ACAE3-99B7-4559-9340-B37CE4AF3C91}"/>
              </a:ext>
            </a:extLst>
          </p:cNvPr>
          <p:cNvSpPr/>
          <p:nvPr/>
        </p:nvSpPr>
        <p:spPr>
          <a:xfrm>
            <a:off x="8446808" y="4466496"/>
            <a:ext cx="1370029" cy="561209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Performs calculations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880388F-D181-40B1-8FA8-4DB03AEDA343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9131823" y="5027705"/>
            <a:ext cx="0" cy="28924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1D3729-7D62-4EDC-9E22-40B031E9C5F8}"/>
              </a:ext>
            </a:extLst>
          </p:cNvPr>
          <p:cNvGrpSpPr/>
          <p:nvPr/>
        </p:nvGrpSpPr>
        <p:grpSpPr>
          <a:xfrm>
            <a:off x="3345576" y="5352721"/>
            <a:ext cx="1250132" cy="522757"/>
            <a:chOff x="3983664" y="3698358"/>
            <a:chExt cx="648734" cy="287079"/>
          </a:xfrm>
        </p:grpSpPr>
        <p:sp>
          <p:nvSpPr>
            <p:cNvPr id="39" name="Flowchart: Direct Access Storage 38">
              <a:extLst>
                <a:ext uri="{FF2B5EF4-FFF2-40B4-BE49-F238E27FC236}">
                  <a16:creationId xmlns:a16="http://schemas.microsoft.com/office/drawing/2014/main" id="{5E24ECB6-8112-4F4E-A40A-CFEFBDB95C2D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irect Access Storage 40">
              <a:extLst>
                <a:ext uri="{FF2B5EF4-FFF2-40B4-BE49-F238E27FC236}">
                  <a16:creationId xmlns:a16="http://schemas.microsoft.com/office/drawing/2014/main" id="{2D484BDA-DB9B-44AB-A62A-A8A052D05257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irect Access Storage 44">
              <a:extLst>
                <a:ext uri="{FF2B5EF4-FFF2-40B4-BE49-F238E27FC236}">
                  <a16:creationId xmlns:a16="http://schemas.microsoft.com/office/drawing/2014/main" id="{F2C4EFC2-9AB6-47CE-8D2B-65B847CEB0C8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88B2E1C4-6614-4DC2-B8CE-801F31BEBEF0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375867-C541-46BF-A468-799668E76A11}"/>
              </a:ext>
            </a:extLst>
          </p:cNvPr>
          <p:cNvGrpSpPr/>
          <p:nvPr/>
        </p:nvGrpSpPr>
        <p:grpSpPr>
          <a:xfrm>
            <a:off x="6789717" y="5365005"/>
            <a:ext cx="1250132" cy="522757"/>
            <a:chOff x="3983664" y="3698358"/>
            <a:chExt cx="648734" cy="287079"/>
          </a:xfrm>
        </p:grpSpPr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CE5AA9E1-6A2A-4390-BDC5-0B7DFB22BA74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irect Access Storage 48">
              <a:extLst>
                <a:ext uri="{FF2B5EF4-FFF2-40B4-BE49-F238E27FC236}">
                  <a16:creationId xmlns:a16="http://schemas.microsoft.com/office/drawing/2014/main" id="{6944392A-093F-483E-A145-3D8613D7D4F3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Direct Access Storage 49">
              <a:extLst>
                <a:ext uri="{FF2B5EF4-FFF2-40B4-BE49-F238E27FC236}">
                  <a16:creationId xmlns:a16="http://schemas.microsoft.com/office/drawing/2014/main" id="{4B321CF1-7CC2-4D91-B17E-F39938FB730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48B888E4-7BBA-4673-9229-C6D716CC04CE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F23EE8-2D2F-4C5E-A2D3-A3926DDCAF18}"/>
              </a:ext>
            </a:extLst>
          </p:cNvPr>
          <p:cNvGrpSpPr/>
          <p:nvPr/>
        </p:nvGrpSpPr>
        <p:grpSpPr>
          <a:xfrm>
            <a:off x="10172954" y="5363596"/>
            <a:ext cx="1250132" cy="522757"/>
            <a:chOff x="3983664" y="3698358"/>
            <a:chExt cx="648734" cy="287079"/>
          </a:xfrm>
        </p:grpSpPr>
        <p:sp>
          <p:nvSpPr>
            <p:cNvPr id="53" name="Flowchart: Direct Access Storage 52">
              <a:extLst>
                <a:ext uri="{FF2B5EF4-FFF2-40B4-BE49-F238E27FC236}">
                  <a16:creationId xmlns:a16="http://schemas.microsoft.com/office/drawing/2014/main" id="{A8B805DA-F409-4F99-B716-DE0B0A0B935C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F1437052-3110-4631-B01C-AE6663F5FD69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Direct Access Storage 55">
              <a:extLst>
                <a:ext uri="{FF2B5EF4-FFF2-40B4-BE49-F238E27FC236}">
                  <a16:creationId xmlns:a16="http://schemas.microsoft.com/office/drawing/2014/main" id="{113AEFCA-CF50-4F2B-8947-C053AE4435D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Direct Access Storage 56">
              <a:extLst>
                <a:ext uri="{FF2B5EF4-FFF2-40B4-BE49-F238E27FC236}">
                  <a16:creationId xmlns:a16="http://schemas.microsoft.com/office/drawing/2014/main" id="{AE8A2926-BD28-459F-A278-6B474627F586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7AAB98CE-4B5E-4397-BBEA-3A518077B9C4}"/>
              </a:ext>
            </a:extLst>
          </p:cNvPr>
          <p:cNvSpPr/>
          <p:nvPr/>
        </p:nvSpPr>
        <p:spPr>
          <a:xfrm>
            <a:off x="6096000" y="1765647"/>
            <a:ext cx="1590041" cy="132203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D2ACB0F-0896-420F-86F1-5425398D1F43}"/>
              </a:ext>
            </a:extLst>
          </p:cNvPr>
          <p:cNvSpPr/>
          <p:nvPr/>
        </p:nvSpPr>
        <p:spPr>
          <a:xfrm>
            <a:off x="1449538" y="5205859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A58762-6203-4590-B869-BF1F49A0387A}"/>
              </a:ext>
            </a:extLst>
          </p:cNvPr>
          <p:cNvSpPr/>
          <p:nvPr/>
        </p:nvSpPr>
        <p:spPr>
          <a:xfrm>
            <a:off x="4868583" y="4550738"/>
            <a:ext cx="1570563" cy="22237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F349733-CD6C-4C51-B1E4-0DB8D7435A38}"/>
              </a:ext>
            </a:extLst>
          </p:cNvPr>
          <p:cNvSpPr/>
          <p:nvPr/>
        </p:nvSpPr>
        <p:spPr>
          <a:xfrm>
            <a:off x="8315682" y="5205859"/>
            <a:ext cx="1570563" cy="82795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752B261-709B-469E-8B76-6D0127FB71BD}"/>
              </a:ext>
            </a:extLst>
          </p:cNvPr>
          <p:cNvSpPr/>
          <p:nvPr/>
        </p:nvSpPr>
        <p:spPr>
          <a:xfrm>
            <a:off x="10101383" y="4370122"/>
            <a:ext cx="1570562" cy="77760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5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28EB8-5A49-40DA-ADD3-4B2F1EF6DCD5}"/>
              </a:ext>
            </a:extLst>
          </p:cNvPr>
          <p:cNvSpPr/>
          <p:nvPr/>
        </p:nvSpPr>
        <p:spPr>
          <a:xfrm>
            <a:off x="765142" y="1707822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Functional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15BAB3-F2DA-4EC2-A765-F0F9553E941D}"/>
              </a:ext>
            </a:extLst>
          </p:cNvPr>
          <p:cNvSpPr/>
          <p:nvPr/>
        </p:nvSpPr>
        <p:spPr>
          <a:xfrm>
            <a:off x="7521542" y="1707821"/>
            <a:ext cx="311597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Non-Functional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BA83EA-A61C-4AFD-82CF-5830EB40466E}"/>
              </a:ext>
            </a:extLst>
          </p:cNvPr>
          <p:cNvCxnSpPr/>
          <p:nvPr/>
        </p:nvCxnSpPr>
        <p:spPr>
          <a:xfrm flipH="1">
            <a:off x="3497344" y="1432874"/>
            <a:ext cx="312656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7C9AD5-15F4-4D83-BD31-1A55C273A0B6}"/>
              </a:ext>
            </a:extLst>
          </p:cNvPr>
          <p:cNvCxnSpPr>
            <a:cxnSpLocks/>
          </p:cNvCxnSpPr>
          <p:nvPr/>
        </p:nvCxnSpPr>
        <p:spPr>
          <a:xfrm>
            <a:off x="7748990" y="1432874"/>
            <a:ext cx="307890" cy="274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7794255-02DE-478F-AD28-F50D2FC1F2AA}"/>
              </a:ext>
            </a:extLst>
          </p:cNvPr>
          <p:cNvSpPr txBox="1"/>
          <p:nvPr/>
        </p:nvSpPr>
        <p:spPr>
          <a:xfrm>
            <a:off x="765142" y="2627663"/>
            <a:ext cx="31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9B2AAE-F95D-4733-AB59-1F66734E1225}"/>
              </a:ext>
            </a:extLst>
          </p:cNvPr>
          <p:cNvSpPr txBox="1"/>
          <p:nvPr/>
        </p:nvSpPr>
        <p:spPr>
          <a:xfrm>
            <a:off x="7521542" y="2627661"/>
            <a:ext cx="31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What the system should deal with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0D6B7-B1A5-433B-BE92-4D76EADC4E3E}"/>
              </a:ext>
            </a:extLst>
          </p:cNvPr>
          <p:cNvSpPr txBox="1"/>
          <p:nvPr/>
        </p:nvSpPr>
        <p:spPr>
          <a:xfrm>
            <a:off x="6727491" y="3219739"/>
            <a:ext cx="4704080" cy="211352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500 files / day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No data loss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1 min processing time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Activity log for 7 years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~2TB / 7 years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F4FEB4-6D16-43A3-A2E0-1CF0AAD38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055390-BB19-47D6-9768-725FD0E69289}"/>
              </a:ext>
            </a:extLst>
          </p:cNvPr>
          <p:cNvSpPr txBox="1"/>
          <p:nvPr/>
        </p:nvSpPr>
        <p:spPr>
          <a:xfrm>
            <a:off x="765141" y="3023795"/>
            <a:ext cx="4997705" cy="29445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Receive file to be processed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Validate and process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Work with various file formats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Performs various calculations on the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Create bank payment file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Put the payment file in a designated folder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Bahnschrift" panose="020B0502040204020203" pitchFamily="34" charset="0"/>
              </a:rPr>
              <a:t>Keep log of all the activity for 7 years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AE63E5-1792-42D7-ADFB-130C5600ED01}"/>
              </a:ext>
            </a:extLst>
          </p:cNvPr>
          <p:cNvSpPr/>
          <p:nvPr/>
        </p:nvSpPr>
        <p:spPr>
          <a:xfrm>
            <a:off x="765141" y="5539563"/>
            <a:ext cx="4370385" cy="45555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475EA4-14E7-45F4-926B-025C1714D07F}"/>
              </a:ext>
            </a:extLst>
          </p:cNvPr>
          <p:cNvSpPr/>
          <p:nvPr/>
        </p:nvSpPr>
        <p:spPr>
          <a:xfrm>
            <a:off x="6727492" y="4497956"/>
            <a:ext cx="2820546" cy="40365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9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we need: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Write a lot of log records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Allow easy visualizations and analytics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Preferably – based on existing platform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5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Most popular: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F2D632-41D4-4500-AB3E-5EB9BDCB8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99" y="1813683"/>
            <a:ext cx="5208477" cy="34000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33408-B0F4-4E32-9AA2-3378AAADA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288" y="6015233"/>
            <a:ext cx="1933575" cy="819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A23368-CEA0-4C73-936A-1556B3B0A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724" y="5211376"/>
            <a:ext cx="31718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3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The Elastic Stack has 4 tools: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Elastic Search: Search and analytics engine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Kibana: Visualization engine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Logstash: Data collection pipeline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Beats: Lightweight log shippers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9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Or: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Elastic Search stores your log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Kibana displays the logs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Logstash and Beats bring your logs to Elastic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4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2363B9-5B13-4EBF-8A47-17C191F88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407" y="1563162"/>
            <a:ext cx="7776793" cy="529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63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10818135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How do we ship logs from .NET Core to Elastic?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F8AF5-3048-4D4A-B402-5349D4E16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5" y="3071812"/>
            <a:ext cx="8629650" cy="714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37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 -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617127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Tx/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Is there an existing logging mechanism in the company?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3000" dirty="0">
                <a:latin typeface="Bahnschrift" panose="020B0502040204020203" pitchFamily="34" charset="0"/>
              </a:rPr>
              <a:t>Develop our own or use 3</a:t>
            </a:r>
            <a:r>
              <a:rPr lang="en-US" sz="3000" baseline="30000" dirty="0">
                <a:latin typeface="Bahnschrift" panose="020B0502040204020203" pitchFamily="34" charset="0"/>
              </a:rPr>
              <a:t>rd</a:t>
            </a:r>
            <a:r>
              <a:rPr lang="en-US" sz="3000" dirty="0">
                <a:latin typeface="Bahnschrift" panose="020B0502040204020203" pitchFamily="34" charset="0"/>
              </a:rPr>
              <a:t> party?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D6B7B-1F2B-44D4-98F5-A7203F96D0A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81C05-41CC-4A9C-9B96-B5774E76F7D8}"/>
              </a:ext>
            </a:extLst>
          </p:cNvPr>
          <p:cNvSpPr txBox="1"/>
          <p:nvPr/>
        </p:nvSpPr>
        <p:spPr>
          <a:xfrm>
            <a:off x="8778239" y="3056709"/>
            <a:ext cx="15806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  <a:latin typeface="Bahnschrift" panose="020B0502040204020203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89424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10818135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How do we ship logs from RabbitMQ to Elastic?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A69BB-13D6-4EA3-905E-6743962C6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950105-E5D3-4AB6-9F0C-C6D2FE212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090" y="2949510"/>
            <a:ext cx="7219950" cy="3305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70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Elastic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1D3729-7D62-4EDC-9E22-40B031E9C5F8}"/>
              </a:ext>
            </a:extLst>
          </p:cNvPr>
          <p:cNvGrpSpPr/>
          <p:nvPr/>
        </p:nvGrpSpPr>
        <p:grpSpPr>
          <a:xfrm>
            <a:off x="3345576" y="5352721"/>
            <a:ext cx="1250132" cy="522757"/>
            <a:chOff x="3983664" y="3698358"/>
            <a:chExt cx="648734" cy="287079"/>
          </a:xfrm>
        </p:grpSpPr>
        <p:sp>
          <p:nvSpPr>
            <p:cNvPr id="39" name="Flowchart: Direct Access Storage 38">
              <a:extLst>
                <a:ext uri="{FF2B5EF4-FFF2-40B4-BE49-F238E27FC236}">
                  <a16:creationId xmlns:a16="http://schemas.microsoft.com/office/drawing/2014/main" id="{5E24ECB6-8112-4F4E-A40A-CFEFBDB95C2D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irect Access Storage 40">
              <a:extLst>
                <a:ext uri="{FF2B5EF4-FFF2-40B4-BE49-F238E27FC236}">
                  <a16:creationId xmlns:a16="http://schemas.microsoft.com/office/drawing/2014/main" id="{2D484BDA-DB9B-44AB-A62A-A8A052D05257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irect Access Storage 44">
              <a:extLst>
                <a:ext uri="{FF2B5EF4-FFF2-40B4-BE49-F238E27FC236}">
                  <a16:creationId xmlns:a16="http://schemas.microsoft.com/office/drawing/2014/main" id="{F2C4EFC2-9AB6-47CE-8D2B-65B847CEB0C8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88B2E1C4-6614-4DC2-B8CE-801F31BEBEF0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375867-C541-46BF-A468-799668E76A11}"/>
              </a:ext>
            </a:extLst>
          </p:cNvPr>
          <p:cNvGrpSpPr/>
          <p:nvPr/>
        </p:nvGrpSpPr>
        <p:grpSpPr>
          <a:xfrm>
            <a:off x="6789717" y="5365005"/>
            <a:ext cx="1250132" cy="522757"/>
            <a:chOff x="3983664" y="3698358"/>
            <a:chExt cx="648734" cy="287079"/>
          </a:xfrm>
        </p:grpSpPr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CE5AA9E1-6A2A-4390-BDC5-0B7DFB22BA74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irect Access Storage 48">
              <a:extLst>
                <a:ext uri="{FF2B5EF4-FFF2-40B4-BE49-F238E27FC236}">
                  <a16:creationId xmlns:a16="http://schemas.microsoft.com/office/drawing/2014/main" id="{6944392A-093F-483E-A145-3D8613D7D4F3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Direct Access Storage 49">
              <a:extLst>
                <a:ext uri="{FF2B5EF4-FFF2-40B4-BE49-F238E27FC236}">
                  <a16:creationId xmlns:a16="http://schemas.microsoft.com/office/drawing/2014/main" id="{4B321CF1-7CC2-4D91-B17E-F39938FB730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48B888E4-7BBA-4673-9229-C6D716CC04CE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F23EE8-2D2F-4C5E-A2D3-A3926DDCAF18}"/>
              </a:ext>
            </a:extLst>
          </p:cNvPr>
          <p:cNvGrpSpPr/>
          <p:nvPr/>
        </p:nvGrpSpPr>
        <p:grpSpPr>
          <a:xfrm>
            <a:off x="10172954" y="5363596"/>
            <a:ext cx="1250132" cy="522757"/>
            <a:chOff x="3983664" y="3698358"/>
            <a:chExt cx="648734" cy="287079"/>
          </a:xfrm>
        </p:grpSpPr>
        <p:sp>
          <p:nvSpPr>
            <p:cNvPr id="53" name="Flowchart: Direct Access Storage 52">
              <a:extLst>
                <a:ext uri="{FF2B5EF4-FFF2-40B4-BE49-F238E27FC236}">
                  <a16:creationId xmlns:a16="http://schemas.microsoft.com/office/drawing/2014/main" id="{A8B805DA-F409-4F99-B716-DE0B0A0B935C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F1437052-3110-4631-B01C-AE6663F5FD69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Direct Access Storage 55">
              <a:extLst>
                <a:ext uri="{FF2B5EF4-FFF2-40B4-BE49-F238E27FC236}">
                  <a16:creationId xmlns:a16="http://schemas.microsoft.com/office/drawing/2014/main" id="{113AEFCA-CF50-4F2B-8947-C053AE4435D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Direct Access Storage 56">
              <a:extLst>
                <a:ext uri="{FF2B5EF4-FFF2-40B4-BE49-F238E27FC236}">
                  <a16:creationId xmlns:a16="http://schemas.microsoft.com/office/drawing/2014/main" id="{AE8A2926-BD28-459F-A278-6B474627F586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C1A6F02E-7681-468B-B0B1-B4C46F63F327}"/>
              </a:ext>
            </a:extLst>
          </p:cNvPr>
          <p:cNvCxnSpPr>
            <a:cxnSpLocks/>
            <a:stCxn id="71" idx="0"/>
            <a:endCxn id="5" idx="2"/>
          </p:cNvCxnSpPr>
          <p:nvPr/>
        </p:nvCxnSpPr>
        <p:spPr>
          <a:xfrm rot="5400000" flipH="1" flipV="1">
            <a:off x="2747767" y="1878627"/>
            <a:ext cx="2935370" cy="3972864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CF72E487-EF05-4523-A3BF-5BFB32FDF279}"/>
              </a:ext>
            </a:extLst>
          </p:cNvPr>
          <p:cNvCxnSpPr>
            <a:cxnSpLocks/>
            <a:endCxn id="5" idx="2"/>
          </p:cNvCxnSpPr>
          <p:nvPr/>
        </p:nvCxnSpPr>
        <p:spPr>
          <a:xfrm rot="5400000" flipH="1" flipV="1">
            <a:off x="3587173" y="2764432"/>
            <a:ext cx="2981768" cy="2247653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82D76BA-C1E1-40D9-998E-C49B1C979013}"/>
              </a:ext>
            </a:extLst>
          </p:cNvPr>
          <p:cNvCxnSpPr>
            <a:cxnSpLocks/>
            <a:stCxn id="40" idx="0"/>
            <a:endCxn id="5" idx="3"/>
          </p:cNvCxnSpPr>
          <p:nvPr/>
        </p:nvCxnSpPr>
        <p:spPr>
          <a:xfrm rot="5400000" flipH="1" flipV="1">
            <a:off x="5437207" y="3180006"/>
            <a:ext cx="1693846" cy="1205538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402216C3-A17B-4B34-B512-DF44D2509CE4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19372" y="3971226"/>
            <a:ext cx="2589737" cy="218057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8026366-5911-4BD9-991E-F021463FDEB0}"/>
              </a:ext>
            </a:extLst>
          </p:cNvPr>
          <p:cNvCxnSpPr>
            <a:cxnSpLocks/>
            <a:endCxn id="5" idx="4"/>
          </p:cNvCxnSpPr>
          <p:nvPr/>
        </p:nvCxnSpPr>
        <p:spPr>
          <a:xfrm rot="16200000" flipV="1">
            <a:off x="6884701" y="3084586"/>
            <a:ext cx="2935372" cy="1560947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80DEACE2-912F-4E5F-AAF7-DEED0B9B3AAC}"/>
              </a:ext>
            </a:extLst>
          </p:cNvPr>
          <p:cNvCxnSpPr>
            <a:cxnSpLocks/>
          </p:cNvCxnSpPr>
          <p:nvPr/>
        </p:nvCxnSpPr>
        <p:spPr>
          <a:xfrm rot="10800000">
            <a:off x="7546849" y="2626243"/>
            <a:ext cx="2927721" cy="2715157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5B093581-6C72-470B-BB94-DEBDBDB2C2EC}"/>
              </a:ext>
            </a:extLst>
          </p:cNvPr>
          <p:cNvCxnSpPr>
            <a:cxnSpLocks/>
          </p:cNvCxnSpPr>
          <p:nvPr/>
        </p:nvCxnSpPr>
        <p:spPr>
          <a:xfrm rot="10800000">
            <a:off x="7555330" y="2785387"/>
            <a:ext cx="2758252" cy="1678751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5CC6126-523E-431F-BB7D-511F2D4EA725}"/>
              </a:ext>
            </a:extLst>
          </p:cNvPr>
          <p:cNvSpPr/>
          <p:nvPr/>
        </p:nvSpPr>
        <p:spPr>
          <a:xfrm>
            <a:off x="1332818" y="3679191"/>
            <a:ext cx="1029012" cy="29223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Bahnschrift" panose="020B0502040204020203" pitchFamily="34" charset="0"/>
              </a:rPr>
              <a:t>Serilog</a:t>
            </a:r>
            <a:endParaRPr lang="en-US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239D3ED-2816-4AE3-BA87-43890A49CFAD}"/>
              </a:ext>
            </a:extLst>
          </p:cNvPr>
          <p:cNvSpPr/>
          <p:nvPr/>
        </p:nvSpPr>
        <p:spPr>
          <a:xfrm>
            <a:off x="8139983" y="4853481"/>
            <a:ext cx="1029012" cy="29223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Bahnschrift" panose="020B0502040204020203" pitchFamily="34" charset="0"/>
              </a:rPr>
              <a:t>Serilog</a:t>
            </a:r>
            <a:endParaRPr lang="en-US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2D3557F-EC72-41A9-B32C-A4E228724A37}"/>
              </a:ext>
            </a:extLst>
          </p:cNvPr>
          <p:cNvSpPr/>
          <p:nvPr/>
        </p:nvSpPr>
        <p:spPr>
          <a:xfrm>
            <a:off x="9172322" y="4417691"/>
            <a:ext cx="1029012" cy="29223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Bahnschrift" panose="020B0502040204020203" pitchFamily="34" charset="0"/>
              </a:rPr>
              <a:t>Serilog</a:t>
            </a:r>
            <a:endParaRPr lang="en-US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E397106-388E-44A1-AEBF-F67961F4D276}"/>
              </a:ext>
            </a:extLst>
          </p:cNvPr>
          <p:cNvSpPr/>
          <p:nvPr/>
        </p:nvSpPr>
        <p:spPr>
          <a:xfrm>
            <a:off x="5543567" y="3998011"/>
            <a:ext cx="1029012" cy="29223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Bahnschrift" panose="020B0502040204020203" pitchFamily="34" charset="0"/>
              </a:rPr>
              <a:t>Serilog</a:t>
            </a:r>
            <a:endParaRPr lang="en-US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B5E2EC7-F24D-40F4-820D-337904F8836B}"/>
              </a:ext>
            </a:extLst>
          </p:cNvPr>
          <p:cNvSpPr/>
          <p:nvPr/>
        </p:nvSpPr>
        <p:spPr>
          <a:xfrm>
            <a:off x="3854710" y="3934138"/>
            <a:ext cx="1029012" cy="29223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Bahnschrift" panose="020B0502040204020203" pitchFamily="34" charset="0"/>
              </a:rPr>
              <a:t>logstash</a:t>
            </a:r>
            <a:endParaRPr lang="en-US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29172A4-F5F2-4688-A84D-4AB57C659737}"/>
              </a:ext>
            </a:extLst>
          </p:cNvPr>
          <p:cNvSpPr/>
          <p:nvPr/>
        </p:nvSpPr>
        <p:spPr>
          <a:xfrm>
            <a:off x="7313845" y="4214884"/>
            <a:ext cx="1029012" cy="29223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Bahnschrift" panose="020B0502040204020203" pitchFamily="34" charset="0"/>
              </a:rPr>
              <a:t>logstash</a:t>
            </a:r>
            <a:endParaRPr lang="en-US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8B2599E-4075-4761-8754-D7A3E07225C8}"/>
              </a:ext>
            </a:extLst>
          </p:cNvPr>
          <p:cNvSpPr/>
          <p:nvPr/>
        </p:nvSpPr>
        <p:spPr>
          <a:xfrm>
            <a:off x="8039849" y="3490636"/>
            <a:ext cx="1029012" cy="292231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Bahnschrift" panose="020B0502040204020203" pitchFamily="34" charset="0"/>
              </a:rPr>
              <a:t>logstash</a:t>
            </a:r>
            <a:endParaRPr lang="en-US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C30C547-354F-46C2-ABEF-8CC16891DB02}"/>
              </a:ext>
            </a:extLst>
          </p:cNvPr>
          <p:cNvSpPr/>
          <p:nvPr/>
        </p:nvSpPr>
        <p:spPr>
          <a:xfrm>
            <a:off x="7798966" y="1608633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Kibana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B4F577F-EC49-4D5F-A753-5C2172C7E76A}"/>
              </a:ext>
            </a:extLst>
          </p:cNvPr>
          <p:cNvCxnSpPr>
            <a:cxnSpLocks/>
          </p:cNvCxnSpPr>
          <p:nvPr/>
        </p:nvCxnSpPr>
        <p:spPr>
          <a:xfrm flipH="1">
            <a:off x="7073151" y="1985926"/>
            <a:ext cx="725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37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Logic Diagram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1D3729-7D62-4EDC-9E22-40B031E9C5F8}"/>
              </a:ext>
            </a:extLst>
          </p:cNvPr>
          <p:cNvGrpSpPr/>
          <p:nvPr/>
        </p:nvGrpSpPr>
        <p:grpSpPr>
          <a:xfrm>
            <a:off x="3345576" y="5352721"/>
            <a:ext cx="1250132" cy="522757"/>
            <a:chOff x="3983664" y="3698358"/>
            <a:chExt cx="648734" cy="287079"/>
          </a:xfrm>
        </p:grpSpPr>
        <p:sp>
          <p:nvSpPr>
            <p:cNvPr id="39" name="Flowchart: Direct Access Storage 38">
              <a:extLst>
                <a:ext uri="{FF2B5EF4-FFF2-40B4-BE49-F238E27FC236}">
                  <a16:creationId xmlns:a16="http://schemas.microsoft.com/office/drawing/2014/main" id="{5E24ECB6-8112-4F4E-A40A-CFEFBDB95C2D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irect Access Storage 40">
              <a:extLst>
                <a:ext uri="{FF2B5EF4-FFF2-40B4-BE49-F238E27FC236}">
                  <a16:creationId xmlns:a16="http://schemas.microsoft.com/office/drawing/2014/main" id="{2D484BDA-DB9B-44AB-A62A-A8A052D05257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irect Access Storage 44">
              <a:extLst>
                <a:ext uri="{FF2B5EF4-FFF2-40B4-BE49-F238E27FC236}">
                  <a16:creationId xmlns:a16="http://schemas.microsoft.com/office/drawing/2014/main" id="{F2C4EFC2-9AB6-47CE-8D2B-65B847CEB0C8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88B2E1C4-6614-4DC2-B8CE-801F31BEBEF0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375867-C541-46BF-A468-799668E76A11}"/>
              </a:ext>
            </a:extLst>
          </p:cNvPr>
          <p:cNvGrpSpPr/>
          <p:nvPr/>
        </p:nvGrpSpPr>
        <p:grpSpPr>
          <a:xfrm>
            <a:off x="6789717" y="5365005"/>
            <a:ext cx="1250132" cy="522757"/>
            <a:chOff x="3983664" y="3698358"/>
            <a:chExt cx="648734" cy="287079"/>
          </a:xfrm>
        </p:grpSpPr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CE5AA9E1-6A2A-4390-BDC5-0B7DFB22BA74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irect Access Storage 48">
              <a:extLst>
                <a:ext uri="{FF2B5EF4-FFF2-40B4-BE49-F238E27FC236}">
                  <a16:creationId xmlns:a16="http://schemas.microsoft.com/office/drawing/2014/main" id="{6944392A-093F-483E-A145-3D8613D7D4F3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Direct Access Storage 49">
              <a:extLst>
                <a:ext uri="{FF2B5EF4-FFF2-40B4-BE49-F238E27FC236}">
                  <a16:creationId xmlns:a16="http://schemas.microsoft.com/office/drawing/2014/main" id="{4B321CF1-7CC2-4D91-B17E-F39938FB730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48B888E4-7BBA-4673-9229-C6D716CC04CE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F23EE8-2D2F-4C5E-A2D3-A3926DDCAF18}"/>
              </a:ext>
            </a:extLst>
          </p:cNvPr>
          <p:cNvGrpSpPr/>
          <p:nvPr/>
        </p:nvGrpSpPr>
        <p:grpSpPr>
          <a:xfrm>
            <a:off x="10172954" y="5363596"/>
            <a:ext cx="1250132" cy="522757"/>
            <a:chOff x="3983664" y="3698358"/>
            <a:chExt cx="648734" cy="287079"/>
          </a:xfrm>
        </p:grpSpPr>
        <p:sp>
          <p:nvSpPr>
            <p:cNvPr id="53" name="Flowchart: Direct Access Storage 52">
              <a:extLst>
                <a:ext uri="{FF2B5EF4-FFF2-40B4-BE49-F238E27FC236}">
                  <a16:creationId xmlns:a16="http://schemas.microsoft.com/office/drawing/2014/main" id="{A8B805DA-F409-4F99-B716-DE0B0A0B935C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F1437052-3110-4631-B01C-AE6663F5FD69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Direct Access Storage 55">
              <a:extLst>
                <a:ext uri="{FF2B5EF4-FFF2-40B4-BE49-F238E27FC236}">
                  <a16:creationId xmlns:a16="http://schemas.microsoft.com/office/drawing/2014/main" id="{113AEFCA-CF50-4F2B-8947-C053AE4435D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Direct Access Storage 56">
              <a:extLst>
                <a:ext uri="{FF2B5EF4-FFF2-40B4-BE49-F238E27FC236}">
                  <a16:creationId xmlns:a16="http://schemas.microsoft.com/office/drawing/2014/main" id="{AE8A2926-BD28-459F-A278-6B474627F586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996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Technical Diagram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1D3729-7D62-4EDC-9E22-40B031E9C5F8}"/>
              </a:ext>
            </a:extLst>
          </p:cNvPr>
          <p:cNvGrpSpPr/>
          <p:nvPr/>
        </p:nvGrpSpPr>
        <p:grpSpPr>
          <a:xfrm>
            <a:off x="3345576" y="5352721"/>
            <a:ext cx="1250132" cy="522757"/>
            <a:chOff x="3983664" y="3698358"/>
            <a:chExt cx="648734" cy="287079"/>
          </a:xfrm>
        </p:grpSpPr>
        <p:sp>
          <p:nvSpPr>
            <p:cNvPr id="39" name="Flowchart: Direct Access Storage 38">
              <a:extLst>
                <a:ext uri="{FF2B5EF4-FFF2-40B4-BE49-F238E27FC236}">
                  <a16:creationId xmlns:a16="http://schemas.microsoft.com/office/drawing/2014/main" id="{5E24ECB6-8112-4F4E-A40A-CFEFBDB95C2D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irect Access Storage 40">
              <a:extLst>
                <a:ext uri="{FF2B5EF4-FFF2-40B4-BE49-F238E27FC236}">
                  <a16:creationId xmlns:a16="http://schemas.microsoft.com/office/drawing/2014/main" id="{2D484BDA-DB9B-44AB-A62A-A8A052D05257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irect Access Storage 44">
              <a:extLst>
                <a:ext uri="{FF2B5EF4-FFF2-40B4-BE49-F238E27FC236}">
                  <a16:creationId xmlns:a16="http://schemas.microsoft.com/office/drawing/2014/main" id="{F2C4EFC2-9AB6-47CE-8D2B-65B847CEB0C8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88B2E1C4-6614-4DC2-B8CE-801F31BEBEF0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375867-C541-46BF-A468-799668E76A11}"/>
              </a:ext>
            </a:extLst>
          </p:cNvPr>
          <p:cNvGrpSpPr/>
          <p:nvPr/>
        </p:nvGrpSpPr>
        <p:grpSpPr>
          <a:xfrm>
            <a:off x="6789717" y="5365005"/>
            <a:ext cx="1250132" cy="522757"/>
            <a:chOff x="3983664" y="3698358"/>
            <a:chExt cx="648734" cy="287079"/>
          </a:xfrm>
        </p:grpSpPr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CE5AA9E1-6A2A-4390-BDC5-0B7DFB22BA74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irect Access Storage 48">
              <a:extLst>
                <a:ext uri="{FF2B5EF4-FFF2-40B4-BE49-F238E27FC236}">
                  <a16:creationId xmlns:a16="http://schemas.microsoft.com/office/drawing/2014/main" id="{6944392A-093F-483E-A145-3D8613D7D4F3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Direct Access Storage 49">
              <a:extLst>
                <a:ext uri="{FF2B5EF4-FFF2-40B4-BE49-F238E27FC236}">
                  <a16:creationId xmlns:a16="http://schemas.microsoft.com/office/drawing/2014/main" id="{4B321CF1-7CC2-4D91-B17E-F39938FB730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48B888E4-7BBA-4673-9229-C6D716CC04CE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F23EE8-2D2F-4C5E-A2D3-A3926DDCAF18}"/>
              </a:ext>
            </a:extLst>
          </p:cNvPr>
          <p:cNvGrpSpPr/>
          <p:nvPr/>
        </p:nvGrpSpPr>
        <p:grpSpPr>
          <a:xfrm>
            <a:off x="10172954" y="5363596"/>
            <a:ext cx="1250132" cy="522757"/>
            <a:chOff x="3983664" y="3698358"/>
            <a:chExt cx="648734" cy="287079"/>
          </a:xfrm>
        </p:grpSpPr>
        <p:sp>
          <p:nvSpPr>
            <p:cNvPr id="53" name="Flowchart: Direct Access Storage 52">
              <a:extLst>
                <a:ext uri="{FF2B5EF4-FFF2-40B4-BE49-F238E27FC236}">
                  <a16:creationId xmlns:a16="http://schemas.microsoft.com/office/drawing/2014/main" id="{A8B805DA-F409-4F99-B716-DE0B0A0B935C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F1437052-3110-4631-B01C-AE6663F5FD69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Direct Access Storage 55">
              <a:extLst>
                <a:ext uri="{FF2B5EF4-FFF2-40B4-BE49-F238E27FC236}">
                  <a16:creationId xmlns:a16="http://schemas.microsoft.com/office/drawing/2014/main" id="{113AEFCA-CF50-4F2B-8947-C053AE4435D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Direct Access Storage 56">
              <a:extLst>
                <a:ext uri="{FF2B5EF4-FFF2-40B4-BE49-F238E27FC236}">
                  <a16:creationId xmlns:a16="http://schemas.microsoft.com/office/drawing/2014/main" id="{AE8A2926-BD28-459F-A278-6B474627F586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4A0ABC94-7C31-456F-A8D5-EFD68F3D80DD}"/>
              </a:ext>
            </a:extLst>
          </p:cNvPr>
          <p:cNvSpPr/>
          <p:nvPr/>
        </p:nvSpPr>
        <p:spPr>
          <a:xfrm>
            <a:off x="1543446" y="5910231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.NET Core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FF6CBB3-1DBB-4ED4-AD79-D6ADBB399762}"/>
              </a:ext>
            </a:extLst>
          </p:cNvPr>
          <p:cNvSpPr/>
          <p:nvPr/>
        </p:nvSpPr>
        <p:spPr>
          <a:xfrm>
            <a:off x="5013711" y="4190287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.NET Core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13F3499-CC93-49DB-A8BF-6A4FD9FD1BDB}"/>
              </a:ext>
            </a:extLst>
          </p:cNvPr>
          <p:cNvSpPr/>
          <p:nvPr/>
        </p:nvSpPr>
        <p:spPr>
          <a:xfrm>
            <a:off x="8437350" y="5907617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.NET Core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48B9744-02A8-4564-B669-B168ED2D163B}"/>
              </a:ext>
            </a:extLst>
          </p:cNvPr>
          <p:cNvSpPr/>
          <p:nvPr/>
        </p:nvSpPr>
        <p:spPr>
          <a:xfrm>
            <a:off x="10180281" y="5010853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.NET Core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0A66FD8-255E-4DC4-ACE0-F7C7616F9C41}"/>
              </a:ext>
            </a:extLst>
          </p:cNvPr>
          <p:cNvSpPr/>
          <p:nvPr/>
        </p:nvSpPr>
        <p:spPr>
          <a:xfrm>
            <a:off x="3295216" y="5976606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RabbitMQ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2B31D4-F2EE-4E22-A6B8-8CA1CB38566F}"/>
              </a:ext>
            </a:extLst>
          </p:cNvPr>
          <p:cNvSpPr/>
          <p:nvPr/>
        </p:nvSpPr>
        <p:spPr>
          <a:xfrm>
            <a:off x="6763795" y="5976606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RabbitMQ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2FB9A14-4851-47F4-B979-79D50D91A6EA}"/>
              </a:ext>
            </a:extLst>
          </p:cNvPr>
          <p:cNvSpPr/>
          <p:nvPr/>
        </p:nvSpPr>
        <p:spPr>
          <a:xfrm>
            <a:off x="10232374" y="5976606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RabbitMQ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7584BE-D213-4D8E-A170-4FACF52F3C95}"/>
              </a:ext>
            </a:extLst>
          </p:cNvPr>
          <p:cNvSpPr/>
          <p:nvPr/>
        </p:nvSpPr>
        <p:spPr>
          <a:xfrm>
            <a:off x="6239544" y="3031604"/>
            <a:ext cx="1370029" cy="4030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Elastic Stack</a:t>
            </a:r>
          </a:p>
        </p:txBody>
      </p:sp>
    </p:spTree>
    <p:extLst>
      <p:ext uri="{BB962C8B-B14F-4D97-AF65-F5344CB8AC3E}">
        <p14:creationId xmlns:p14="http://schemas.microsoft.com/office/powerpoint/2010/main" val="254366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3A4FAF7-F68D-48DA-ABFC-6DADA4F6E342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4643506" y="4921928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5AA2DFF-F7B3-4194-9E4C-9C0FADC9DFDA}"/>
              </a:ext>
            </a:extLst>
          </p:cNvPr>
          <p:cNvCxnSpPr>
            <a:cxnSpLocks/>
          </p:cNvCxnSpPr>
          <p:nvPr/>
        </p:nvCxnSpPr>
        <p:spPr>
          <a:xfrm>
            <a:off x="4643505" y="5569476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Physical Diagram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201884" y="1858895"/>
            <a:ext cx="1370029" cy="1076957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A656712-6DF5-4829-9762-5BA9B2BB2943}"/>
              </a:ext>
            </a:extLst>
          </p:cNvPr>
          <p:cNvSpPr/>
          <p:nvPr/>
        </p:nvSpPr>
        <p:spPr>
          <a:xfrm>
            <a:off x="4996346" y="462969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285DAF3-D880-4E83-9F5C-A5BEA00D039B}"/>
              </a:ext>
            </a:extLst>
          </p:cNvPr>
          <p:cNvCxnSpPr>
            <a:cxnSpLocks/>
          </p:cNvCxnSpPr>
          <p:nvPr/>
        </p:nvCxnSpPr>
        <p:spPr>
          <a:xfrm>
            <a:off x="4643505" y="5596892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1A199-8D67-4941-B4FA-79F0B60BFF83}"/>
              </a:ext>
            </a:extLst>
          </p:cNvPr>
          <p:cNvCxnSpPr>
            <a:cxnSpLocks/>
          </p:cNvCxnSpPr>
          <p:nvPr/>
        </p:nvCxnSpPr>
        <p:spPr>
          <a:xfrm>
            <a:off x="2913475" y="5633274"/>
            <a:ext cx="36000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6B076CD3-FFB5-41AD-A44D-1C900404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2" y="170121"/>
            <a:ext cx="623299" cy="6129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0EB80D-FDFB-416E-BD8B-94D02CB7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5901070"/>
            <a:ext cx="589969" cy="52417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1771D3-84DE-4BB5-A14B-B31FBEB5D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6" y="5332744"/>
            <a:ext cx="589969" cy="52417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BB8567-5730-41BF-90B6-0215C6932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3" y="4764418"/>
            <a:ext cx="589969" cy="52417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B44433A-849E-464F-9DD2-646A88A38079}"/>
              </a:ext>
            </a:extLst>
          </p:cNvPr>
          <p:cNvSpPr/>
          <p:nvPr/>
        </p:nvSpPr>
        <p:spPr>
          <a:xfrm>
            <a:off x="1544005" y="533274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D2BFAB-3FA6-4541-96DE-CDEE39CDC3C2}"/>
              </a:ext>
            </a:extLst>
          </p:cNvPr>
          <p:cNvSpPr/>
          <p:nvPr/>
        </p:nvSpPr>
        <p:spPr>
          <a:xfrm>
            <a:off x="4982536" y="5352721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E488EAC-CFD5-4188-A28A-3A009110BE68}"/>
              </a:ext>
            </a:extLst>
          </p:cNvPr>
          <p:cNvSpPr/>
          <p:nvPr/>
        </p:nvSpPr>
        <p:spPr>
          <a:xfrm>
            <a:off x="4996346" y="6133012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Formatter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98CD65E-C653-44FE-99ED-B32FF4D2BCC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1760" y="5719980"/>
            <a:ext cx="352841" cy="71134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C84A6A8-3960-4CDB-A7F7-A5486B834907}"/>
              </a:ext>
            </a:extLst>
          </p:cNvPr>
          <p:cNvCxnSpPr>
            <a:cxnSpLocks/>
          </p:cNvCxnSpPr>
          <p:nvPr/>
        </p:nvCxnSpPr>
        <p:spPr>
          <a:xfrm>
            <a:off x="6391218" y="4809875"/>
            <a:ext cx="352841" cy="79196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F68A0C-06F2-4E96-9BAE-92695AA62A6B}"/>
              </a:ext>
            </a:extLst>
          </p:cNvPr>
          <p:cNvCxnSpPr>
            <a:cxnSpLocks/>
          </p:cNvCxnSpPr>
          <p:nvPr/>
        </p:nvCxnSpPr>
        <p:spPr>
          <a:xfrm>
            <a:off x="6366375" y="5594830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7DF6D8-A19F-4457-8638-62FCA05D5FBA}"/>
              </a:ext>
            </a:extLst>
          </p:cNvPr>
          <p:cNvSpPr/>
          <p:nvPr/>
        </p:nvSpPr>
        <p:spPr>
          <a:xfrm>
            <a:off x="8446808" y="5336288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A693373-7F40-4C83-9818-63B868E7769B}"/>
              </a:ext>
            </a:extLst>
          </p:cNvPr>
          <p:cNvCxnSpPr>
            <a:cxnSpLocks/>
          </p:cNvCxnSpPr>
          <p:nvPr/>
        </p:nvCxnSpPr>
        <p:spPr>
          <a:xfrm>
            <a:off x="8092392" y="5598374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972253-5C38-4E4A-ACE0-709F9416CC42}"/>
              </a:ext>
            </a:extLst>
          </p:cNvPr>
          <p:cNvCxnSpPr>
            <a:cxnSpLocks/>
          </p:cNvCxnSpPr>
          <p:nvPr/>
        </p:nvCxnSpPr>
        <p:spPr>
          <a:xfrm>
            <a:off x="9816837" y="5593209"/>
            <a:ext cx="35755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3BCEA559-05E0-4FEF-B731-5058916B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65" y="3692575"/>
            <a:ext cx="589969" cy="52417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D5AC37-ECBC-4049-B909-D5F1C89F4D6D}"/>
              </a:ext>
            </a:extLst>
          </p:cNvPr>
          <p:cNvCxnSpPr>
            <a:cxnSpLocks/>
          </p:cNvCxnSpPr>
          <p:nvPr/>
        </p:nvCxnSpPr>
        <p:spPr>
          <a:xfrm flipV="1">
            <a:off x="10856266" y="5057468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6DDF97-AEF2-4D47-AE28-A2F4BEBD7835}"/>
              </a:ext>
            </a:extLst>
          </p:cNvPr>
          <p:cNvSpPr/>
          <p:nvPr/>
        </p:nvSpPr>
        <p:spPr>
          <a:xfrm>
            <a:off x="10174388" y="4464136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CCC6112-8C9D-4BDF-85C4-26A251FA73AF}"/>
              </a:ext>
            </a:extLst>
          </p:cNvPr>
          <p:cNvCxnSpPr>
            <a:cxnSpLocks/>
          </p:cNvCxnSpPr>
          <p:nvPr/>
        </p:nvCxnSpPr>
        <p:spPr>
          <a:xfrm flipV="1">
            <a:off x="10774750" y="4174575"/>
            <a:ext cx="0" cy="28393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1D3729-7D62-4EDC-9E22-40B031E9C5F8}"/>
              </a:ext>
            </a:extLst>
          </p:cNvPr>
          <p:cNvGrpSpPr/>
          <p:nvPr/>
        </p:nvGrpSpPr>
        <p:grpSpPr>
          <a:xfrm>
            <a:off x="3345576" y="5352721"/>
            <a:ext cx="1250132" cy="522757"/>
            <a:chOff x="3983664" y="3698358"/>
            <a:chExt cx="648734" cy="287079"/>
          </a:xfrm>
        </p:grpSpPr>
        <p:sp>
          <p:nvSpPr>
            <p:cNvPr id="39" name="Flowchart: Direct Access Storage 38">
              <a:extLst>
                <a:ext uri="{FF2B5EF4-FFF2-40B4-BE49-F238E27FC236}">
                  <a16:creationId xmlns:a16="http://schemas.microsoft.com/office/drawing/2014/main" id="{5E24ECB6-8112-4F4E-A40A-CFEFBDB95C2D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Direct Access Storage 40">
              <a:extLst>
                <a:ext uri="{FF2B5EF4-FFF2-40B4-BE49-F238E27FC236}">
                  <a16:creationId xmlns:a16="http://schemas.microsoft.com/office/drawing/2014/main" id="{2D484BDA-DB9B-44AB-A62A-A8A052D05257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irect Access Storage 44">
              <a:extLst>
                <a:ext uri="{FF2B5EF4-FFF2-40B4-BE49-F238E27FC236}">
                  <a16:creationId xmlns:a16="http://schemas.microsoft.com/office/drawing/2014/main" id="{F2C4EFC2-9AB6-47CE-8D2B-65B847CEB0C8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Direct Access Storage 45">
              <a:extLst>
                <a:ext uri="{FF2B5EF4-FFF2-40B4-BE49-F238E27FC236}">
                  <a16:creationId xmlns:a16="http://schemas.microsoft.com/office/drawing/2014/main" id="{88B2E1C4-6614-4DC2-B8CE-801F31BEBEF0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375867-C541-46BF-A468-799668E76A11}"/>
              </a:ext>
            </a:extLst>
          </p:cNvPr>
          <p:cNvGrpSpPr/>
          <p:nvPr/>
        </p:nvGrpSpPr>
        <p:grpSpPr>
          <a:xfrm>
            <a:off x="6789717" y="5365005"/>
            <a:ext cx="1250132" cy="522757"/>
            <a:chOff x="3983664" y="3698358"/>
            <a:chExt cx="648734" cy="287079"/>
          </a:xfrm>
        </p:grpSpPr>
        <p:sp>
          <p:nvSpPr>
            <p:cNvPr id="48" name="Flowchart: Direct Access Storage 47">
              <a:extLst>
                <a:ext uri="{FF2B5EF4-FFF2-40B4-BE49-F238E27FC236}">
                  <a16:creationId xmlns:a16="http://schemas.microsoft.com/office/drawing/2014/main" id="{CE5AA9E1-6A2A-4390-BDC5-0B7DFB22BA74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Direct Access Storage 48">
              <a:extLst>
                <a:ext uri="{FF2B5EF4-FFF2-40B4-BE49-F238E27FC236}">
                  <a16:creationId xmlns:a16="http://schemas.microsoft.com/office/drawing/2014/main" id="{6944392A-093F-483E-A145-3D8613D7D4F3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Direct Access Storage 49">
              <a:extLst>
                <a:ext uri="{FF2B5EF4-FFF2-40B4-BE49-F238E27FC236}">
                  <a16:creationId xmlns:a16="http://schemas.microsoft.com/office/drawing/2014/main" id="{4B321CF1-7CC2-4D91-B17E-F39938FB730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Direct Access Storage 50">
              <a:extLst>
                <a:ext uri="{FF2B5EF4-FFF2-40B4-BE49-F238E27FC236}">
                  <a16:creationId xmlns:a16="http://schemas.microsoft.com/office/drawing/2014/main" id="{48B888E4-7BBA-4673-9229-C6D716CC04CE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F23EE8-2D2F-4C5E-A2D3-A3926DDCAF18}"/>
              </a:ext>
            </a:extLst>
          </p:cNvPr>
          <p:cNvGrpSpPr/>
          <p:nvPr/>
        </p:nvGrpSpPr>
        <p:grpSpPr>
          <a:xfrm>
            <a:off x="10172954" y="5363596"/>
            <a:ext cx="1250132" cy="522757"/>
            <a:chOff x="3983664" y="3698358"/>
            <a:chExt cx="648734" cy="287079"/>
          </a:xfrm>
        </p:grpSpPr>
        <p:sp>
          <p:nvSpPr>
            <p:cNvPr id="53" name="Flowchart: Direct Access Storage 52">
              <a:extLst>
                <a:ext uri="{FF2B5EF4-FFF2-40B4-BE49-F238E27FC236}">
                  <a16:creationId xmlns:a16="http://schemas.microsoft.com/office/drawing/2014/main" id="{A8B805DA-F409-4F99-B716-DE0B0A0B935C}"/>
                </a:ext>
              </a:extLst>
            </p:cNvPr>
            <p:cNvSpPr/>
            <p:nvPr/>
          </p:nvSpPr>
          <p:spPr>
            <a:xfrm>
              <a:off x="398366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lowchart: Direct Access Storage 53">
              <a:extLst>
                <a:ext uri="{FF2B5EF4-FFF2-40B4-BE49-F238E27FC236}">
                  <a16:creationId xmlns:a16="http://schemas.microsoft.com/office/drawing/2014/main" id="{F1437052-3110-4631-B01C-AE6663F5FD69}"/>
                </a:ext>
              </a:extLst>
            </p:cNvPr>
            <p:cNvSpPr/>
            <p:nvPr/>
          </p:nvSpPr>
          <p:spPr>
            <a:xfrm>
              <a:off x="4130747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lowchart: Direct Access Storage 55">
              <a:extLst>
                <a:ext uri="{FF2B5EF4-FFF2-40B4-BE49-F238E27FC236}">
                  <a16:creationId xmlns:a16="http://schemas.microsoft.com/office/drawing/2014/main" id="{113AEFCA-CF50-4F2B-8947-C053AE4435DC}"/>
                </a:ext>
              </a:extLst>
            </p:cNvPr>
            <p:cNvSpPr/>
            <p:nvPr/>
          </p:nvSpPr>
          <p:spPr>
            <a:xfrm>
              <a:off x="4277830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lowchart: Direct Access Storage 56">
              <a:extLst>
                <a:ext uri="{FF2B5EF4-FFF2-40B4-BE49-F238E27FC236}">
                  <a16:creationId xmlns:a16="http://schemas.microsoft.com/office/drawing/2014/main" id="{AE8A2926-BD28-459F-A278-6B474627F586}"/>
                </a:ext>
              </a:extLst>
            </p:cNvPr>
            <p:cNvSpPr/>
            <p:nvPr/>
          </p:nvSpPr>
          <p:spPr>
            <a:xfrm>
              <a:off x="4409114" y="3698358"/>
              <a:ext cx="223284" cy="287079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F9305762-D4D9-4476-8CB6-E712295F4615}"/>
              </a:ext>
            </a:extLst>
          </p:cNvPr>
          <p:cNvSpPr/>
          <p:nvPr/>
        </p:nvSpPr>
        <p:spPr>
          <a:xfrm>
            <a:off x="1696405" y="5485144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File Handler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8113F9-BC37-4FC8-959B-1826FA83C26D}"/>
              </a:ext>
            </a:extLst>
          </p:cNvPr>
          <p:cNvSpPr/>
          <p:nvPr/>
        </p:nvSpPr>
        <p:spPr>
          <a:xfrm>
            <a:off x="8599208" y="5488688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Calculation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5C3A181-2E19-47B9-ADB6-781F983990D4}"/>
              </a:ext>
            </a:extLst>
          </p:cNvPr>
          <p:cNvSpPr/>
          <p:nvPr/>
        </p:nvSpPr>
        <p:spPr>
          <a:xfrm>
            <a:off x="10326788" y="4616536"/>
            <a:ext cx="1370029" cy="58446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File Exporter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3F2D931-4854-4801-9FF1-BCDE12337DA9}"/>
              </a:ext>
            </a:extLst>
          </p:cNvPr>
          <p:cNvSpPr/>
          <p:nvPr/>
        </p:nvSpPr>
        <p:spPr>
          <a:xfrm>
            <a:off x="5189522" y="4093068"/>
            <a:ext cx="1093375" cy="43871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Consumer Group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29FBF3-B67D-4457-80FD-E38C75DD1389}"/>
              </a:ext>
            </a:extLst>
          </p:cNvPr>
          <p:cNvSpPr/>
          <p:nvPr/>
        </p:nvSpPr>
        <p:spPr>
          <a:xfrm>
            <a:off x="8723462" y="6150363"/>
            <a:ext cx="1093375" cy="43871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Consumer Group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669DA3-D7FC-44F3-99BF-6D81FB02C4CC}"/>
              </a:ext>
            </a:extLst>
          </p:cNvPr>
          <p:cNvSpPr/>
          <p:nvPr/>
        </p:nvSpPr>
        <p:spPr>
          <a:xfrm>
            <a:off x="8992387" y="4483213"/>
            <a:ext cx="1093375" cy="43871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Consumer Group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5A72C7A-1F0F-4A01-9687-495CDC18AFA3}"/>
              </a:ext>
            </a:extLst>
          </p:cNvPr>
          <p:cNvSpPr/>
          <p:nvPr/>
        </p:nvSpPr>
        <p:spPr>
          <a:xfrm>
            <a:off x="1682331" y="4778936"/>
            <a:ext cx="1093375" cy="43871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Is Alive</a:t>
            </a:r>
          </a:p>
        </p:txBody>
      </p:sp>
    </p:spTree>
    <p:extLst>
      <p:ext uri="{BB962C8B-B14F-4D97-AF65-F5344CB8AC3E}">
        <p14:creationId xmlns:p14="http://schemas.microsoft.com/office/powerpoint/2010/main" val="11505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 - Alternative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D6B7B-1F2B-44D4-98F5-A7203F96D0A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DB8D4C-AF96-474B-917F-E84DAF0FE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329" y="1913708"/>
            <a:ext cx="6515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3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 - Alternative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D6B7B-1F2B-44D4-98F5-A7203F96D0A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C8D47-A38B-483E-A5EF-08CD6E5C9CC5}"/>
              </a:ext>
            </a:extLst>
          </p:cNvPr>
          <p:cNvSpPr txBox="1"/>
          <p:nvPr/>
        </p:nvSpPr>
        <p:spPr>
          <a:xfrm>
            <a:off x="952107" y="2007909"/>
            <a:ext cx="9171607" cy="548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ELK: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Powerful data store (</a:t>
            </a:r>
            <a:r>
              <a:rPr lang="en-US" sz="3000" b="1" dirty="0">
                <a:latin typeface="Bahnschrift" panose="020B0502040204020203" pitchFamily="34" charset="0"/>
              </a:rPr>
              <a:t>E</a:t>
            </a:r>
            <a:r>
              <a:rPr lang="en-US" sz="3000" dirty="0">
                <a:latin typeface="Bahnschrift" panose="020B0502040204020203" pitchFamily="34" charset="0"/>
              </a:rPr>
              <a:t>lastic)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Import log from many sources (</a:t>
            </a:r>
            <a:r>
              <a:rPr lang="en-US" sz="3000" b="1" dirty="0">
                <a:latin typeface="Bahnschrift" panose="020B0502040204020203" pitchFamily="34" charset="0"/>
              </a:rPr>
              <a:t>L</a:t>
            </a:r>
            <a:r>
              <a:rPr lang="en-US" sz="3000" dirty="0">
                <a:latin typeface="Bahnschrift" panose="020B0502040204020203" pitchFamily="34" charset="0"/>
              </a:rPr>
              <a:t>ogstash)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Great viewer with filter capabilities (</a:t>
            </a:r>
            <a:r>
              <a:rPr lang="en-US" sz="3000" b="1" dirty="0">
                <a:latin typeface="Bahnschrift" panose="020B0502040204020203" pitchFamily="34" charset="0"/>
              </a:rPr>
              <a:t>K</a:t>
            </a:r>
            <a:r>
              <a:rPr lang="en-US" sz="3000" dirty="0">
                <a:latin typeface="Bahnschrift" panose="020B0502040204020203" pitchFamily="34" charset="0"/>
              </a:rPr>
              <a:t>ibana)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Bahnschrift" panose="020B0502040204020203" pitchFamily="34" charset="0"/>
            </a:endParaRPr>
          </a:p>
          <a:p>
            <a:pPr>
              <a:lnSpc>
                <a:spcPct val="200000"/>
              </a:lnSpc>
            </a:pPr>
            <a:endParaRPr lang="en-US" sz="3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58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 - Alternative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D6B7B-1F2B-44D4-98F5-A7203F96D0A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C8D47-A38B-483E-A5EF-08CD6E5C9CC5}"/>
              </a:ext>
            </a:extLst>
          </p:cNvPr>
          <p:cNvSpPr txBox="1"/>
          <p:nvPr/>
        </p:nvSpPr>
        <p:spPr>
          <a:xfrm>
            <a:off x="952107" y="2007909"/>
            <a:ext cx="9171607" cy="548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But: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Requires maintenance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Quite complicated to install and setup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Suitable mainly for large, data-intensive systems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Bahnschrift" panose="020B0502040204020203" pitchFamily="34" charset="0"/>
            </a:endParaRPr>
          </a:p>
          <a:p>
            <a:pPr>
              <a:lnSpc>
                <a:spcPct val="200000"/>
              </a:lnSpc>
            </a:pPr>
            <a:endParaRPr lang="en-US" sz="3000" dirty="0">
              <a:latin typeface="Bahnschrift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0AEA7B-0FF2-4CCB-BA86-145BA293B333}"/>
              </a:ext>
            </a:extLst>
          </p:cNvPr>
          <p:cNvSpPr/>
          <p:nvPr/>
        </p:nvSpPr>
        <p:spPr>
          <a:xfrm rot="20726261">
            <a:off x="2547257" y="2821577"/>
            <a:ext cx="5943600" cy="2286000"/>
          </a:xfrm>
          <a:prstGeom prst="rect">
            <a:avLst/>
          </a:prstGeom>
          <a:solidFill>
            <a:schemeClr val="bg1">
              <a:alpha val="82000"/>
            </a:schemeClr>
          </a:solidFill>
          <a:ln w="136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0" dirty="0">
                <a:solidFill>
                  <a:srgbClr val="FF0000"/>
                </a:solidFill>
                <a:latin typeface="Impact" panose="020B0806030902050204" pitchFamily="34" charset="0"/>
              </a:rPr>
              <a:t>No Go</a:t>
            </a:r>
          </a:p>
        </p:txBody>
      </p:sp>
    </p:spTree>
    <p:extLst>
      <p:ext uri="{BB962C8B-B14F-4D97-AF65-F5344CB8AC3E}">
        <p14:creationId xmlns:p14="http://schemas.microsoft.com/office/powerpoint/2010/main" val="229254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9CDDBC-FDD5-47E9-B95A-0F9A1914BFCB}"/>
              </a:ext>
            </a:extLst>
          </p:cNvPr>
          <p:cNvSpPr/>
          <p:nvPr/>
        </p:nvSpPr>
        <p:spPr>
          <a:xfrm>
            <a:off x="3830320" y="1016000"/>
            <a:ext cx="8696960" cy="2641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2AAD2-A073-42F6-BDEC-B7CFFA7ADF4C}"/>
              </a:ext>
            </a:extLst>
          </p:cNvPr>
          <p:cNvSpPr txBox="1"/>
          <p:nvPr/>
        </p:nvSpPr>
        <p:spPr>
          <a:xfrm>
            <a:off x="3791296" y="149600"/>
            <a:ext cx="11470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Understand the Non-Functional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74DE0-BEDC-46CF-A2A4-075D4ED690A6}"/>
              </a:ext>
            </a:extLst>
          </p:cNvPr>
          <p:cNvSpPr txBox="1"/>
          <p:nvPr/>
        </p:nvSpPr>
        <p:spPr>
          <a:xfrm>
            <a:off x="3791296" y="1604045"/>
            <a:ext cx="10086680" cy="3397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Define Technical &amp; Service Level Attributes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Bahnschrift" panose="020B0502040204020203" pitchFamily="34" charset="0"/>
              </a:rPr>
              <a:t>ie</a:t>
            </a:r>
            <a:r>
              <a:rPr lang="en-US" sz="2800" dirty="0">
                <a:latin typeface="Bahnschrift" panose="020B0502040204020203" pitchFamily="34" charset="0"/>
              </a:rPr>
              <a:t>. # of Users, Loads, Volumes, Performance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Not Always Known to the Client or Analyst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Much More Important Than Regular Requirements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6E82D9-5A3C-4FD3-9BC3-6E2D70409926}"/>
              </a:ext>
            </a:extLst>
          </p:cNvPr>
          <p:cNvGrpSpPr/>
          <p:nvPr/>
        </p:nvGrpSpPr>
        <p:grpSpPr>
          <a:xfrm>
            <a:off x="50800" y="325120"/>
            <a:ext cx="4519734" cy="6068941"/>
            <a:chOff x="50800" y="325120"/>
            <a:chExt cx="4519734" cy="606894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492FBB-3674-4AD9-A128-A79501E82F10}"/>
                </a:ext>
              </a:extLst>
            </p:cNvPr>
            <p:cNvGrpSpPr/>
            <p:nvPr/>
          </p:nvGrpSpPr>
          <p:grpSpPr>
            <a:xfrm>
              <a:off x="50800" y="325120"/>
              <a:ext cx="3740496" cy="970215"/>
              <a:chOff x="5010346" y="353505"/>
              <a:chExt cx="5615547" cy="14305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EB6511D-86D3-40A9-98E9-E6CBB54B88B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9968D08-5C91-414C-8D24-996000472F74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952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System’s Requirements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A7FFEEE-150F-4E50-8817-BCB9E181E99F}"/>
                  </a:ext>
                </a:extLst>
              </p:cNvPr>
              <p:cNvCxnSpPr>
                <a:cxnSpLocks/>
                <a:stCxn id="59" idx="4"/>
                <a:endCxn id="56" idx="0"/>
              </p:cNvCxnSpPr>
              <p:nvPr/>
            </p:nvCxnSpPr>
            <p:spPr>
              <a:xfrm>
                <a:off x="5241304" y="834271"/>
                <a:ext cx="0" cy="9497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C712AB1-39AC-430D-8649-67196598BE1D}"/>
                </a:ext>
              </a:extLst>
            </p:cNvPr>
            <p:cNvGrpSpPr/>
            <p:nvPr/>
          </p:nvGrpSpPr>
          <p:grpSpPr>
            <a:xfrm>
              <a:off x="50800" y="1295335"/>
              <a:ext cx="4519734" cy="970215"/>
              <a:chOff x="5010346" y="353505"/>
              <a:chExt cx="6785405" cy="143052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7BE06B1-1554-48F1-A56C-BA25A1D58A7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07DD5F8-41C3-4570-97CD-7B3D1AB84AD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6292805" cy="952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Non-Functional Requirements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C760A5A8-5C4D-4EC3-B6A0-7EFC84A3EE98}"/>
                  </a:ext>
                </a:extLst>
              </p:cNvPr>
              <p:cNvCxnSpPr>
                <a:cxnSpLocks/>
                <a:stCxn id="56" idx="4"/>
                <a:endCxn id="53" idx="0"/>
              </p:cNvCxnSpPr>
              <p:nvPr/>
            </p:nvCxnSpPr>
            <p:spPr>
              <a:xfrm>
                <a:off x="5241304" y="834271"/>
                <a:ext cx="15253" cy="9497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F780F1F-5DC5-4DD2-B211-AE74F17593D6}"/>
                </a:ext>
              </a:extLst>
            </p:cNvPr>
            <p:cNvGrpSpPr/>
            <p:nvPr/>
          </p:nvGrpSpPr>
          <p:grpSpPr>
            <a:xfrm>
              <a:off x="50800" y="2265550"/>
              <a:ext cx="3740496" cy="936349"/>
              <a:chOff x="5010346" y="353505"/>
              <a:chExt cx="5615547" cy="1380585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D8E27DE-D5D0-4AA7-B0D3-B54D242A43F2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8B787B-EDEF-4DFB-BA38-0B52754E844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Map the Components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849B17A-3D3A-47BB-8E14-60603FB38E6E}"/>
                  </a:ext>
                </a:extLst>
              </p:cNvPr>
              <p:cNvCxnSpPr>
                <a:cxnSpLocks/>
                <a:stCxn id="53" idx="4"/>
                <a:endCxn id="50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3FA18A-1083-410A-A6D9-6F4047229326}"/>
                </a:ext>
              </a:extLst>
            </p:cNvPr>
            <p:cNvGrpSpPr/>
            <p:nvPr/>
          </p:nvGrpSpPr>
          <p:grpSpPr>
            <a:xfrm>
              <a:off x="50800" y="3201899"/>
              <a:ext cx="3740496" cy="936349"/>
              <a:chOff x="5010346" y="353505"/>
              <a:chExt cx="5615547" cy="1380585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AAA65CC-86C1-49AD-AF7A-215E0699A6D4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9B53B2-6DD2-43AB-A07D-9E8D59F6AFF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Select the Technology Stack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19AE5C9-E279-4D0A-BED8-614AB2100F3C}"/>
                  </a:ext>
                </a:extLst>
              </p:cNvPr>
              <p:cNvCxnSpPr>
                <a:cxnSpLocks/>
                <a:stCxn id="50" idx="4"/>
                <a:endCxn id="47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083ABC3-1B3D-4A02-B61E-9E491D2F0951}"/>
                </a:ext>
              </a:extLst>
            </p:cNvPr>
            <p:cNvGrpSpPr/>
            <p:nvPr/>
          </p:nvGrpSpPr>
          <p:grpSpPr>
            <a:xfrm>
              <a:off x="50800" y="4138248"/>
              <a:ext cx="3740496" cy="936349"/>
              <a:chOff x="5010346" y="353505"/>
              <a:chExt cx="5615547" cy="1380585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F60749A-C7DB-4EF8-8485-C23694831B20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B248A2-C07E-42F9-B958-688C5FC7542F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Design the Architecture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EE5BA91-6B96-4B77-9654-F3D9BA1D1E4F}"/>
                  </a:ext>
                </a:extLst>
              </p:cNvPr>
              <p:cNvCxnSpPr>
                <a:cxnSpLocks/>
                <a:stCxn id="47" idx="4"/>
                <a:endCxn id="44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5518246-B7B2-4C55-84F2-05D125DBA3AA}"/>
                </a:ext>
              </a:extLst>
            </p:cNvPr>
            <p:cNvGrpSpPr/>
            <p:nvPr/>
          </p:nvGrpSpPr>
          <p:grpSpPr>
            <a:xfrm>
              <a:off x="50800" y="5074597"/>
              <a:ext cx="3740496" cy="936350"/>
              <a:chOff x="5010346" y="353505"/>
              <a:chExt cx="5615547" cy="1380586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3B3DF2C-F48F-45DA-AD98-4ECA67447F93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88A8E7-0644-43DA-9974-02CB7A6405E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Write Architecture Document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F129D9D2-0EE5-4AF5-93F8-8EB615F9766A}"/>
                  </a:ext>
                </a:extLst>
              </p:cNvPr>
              <p:cNvCxnSpPr>
                <a:cxnSpLocks/>
                <a:stCxn id="44" idx="4"/>
                <a:endCxn id="42" idx="0"/>
              </p:cNvCxnSpPr>
              <p:nvPr/>
            </p:nvCxnSpPr>
            <p:spPr>
              <a:xfrm>
                <a:off x="5241304" y="834272"/>
                <a:ext cx="0" cy="8998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7557A2-E8F0-4DBE-B188-422A638DB5A2}"/>
                </a:ext>
              </a:extLst>
            </p:cNvPr>
            <p:cNvGrpSpPr/>
            <p:nvPr/>
          </p:nvGrpSpPr>
          <p:grpSpPr>
            <a:xfrm>
              <a:off x="50800" y="6010947"/>
              <a:ext cx="3740496" cy="383114"/>
              <a:chOff x="5010346" y="353505"/>
              <a:chExt cx="5615547" cy="56487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C0F52C8-CD80-4B59-BFF6-3B64C3E884E5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A561B8-F34F-43E5-AAAD-C7655847589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Support the Team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161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6297105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Steps: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Decide on Application Type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Decide on Technology Stack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Design the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EFE811-519D-4D68-A71F-E74BF299304D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315628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6297105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Read log records from queue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Validate the records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Store in data store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D6B7B-1F2B-44D4-98F5-A7203F96D0A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14651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394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4000" b="1" dirty="0">
                <a:latin typeface="Bahnschrift" panose="020B0502040204020203" pitchFamily="34" charset="0"/>
              </a:rPr>
              <a:t>Read log records from queue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Handle the records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Save in data store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0A6C54-CB1B-464D-966D-7AD6BE3E5B62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299903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2412403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3411966"/>
            <a:ext cx="424434" cy="432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90A1AC-46B1-4038-BE1B-282D3B96E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27" y="4152392"/>
            <a:ext cx="5334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57BF44-ABCC-4F47-867F-E19082E01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27" y="5130816"/>
            <a:ext cx="53340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5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5197470"/>
            <a:ext cx="424435" cy="39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2412403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3411966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0BE539-5248-40A6-B3C8-5FB038BA51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4312753"/>
            <a:ext cx="424435" cy="3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1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For: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Component’s Code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Data Store</a:t>
            </a:r>
          </a:p>
        </p:txBody>
      </p:sp>
    </p:spTree>
    <p:extLst>
      <p:ext uri="{BB962C8B-B14F-4D97-AF65-F5344CB8AC3E}">
        <p14:creationId xmlns:p14="http://schemas.microsoft.com/office/powerpoint/2010/main" val="321119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Code Should: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Access Queue’s API</a:t>
            </a:r>
            <a:endParaRPr lang="he-IL" sz="3000" dirty="0">
              <a:latin typeface="Bahnschrift" panose="020B0502040204020203" pitchFamily="34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Validate the data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Store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994AF-2907-44DB-982F-CAA40FEC0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44" y="4316818"/>
            <a:ext cx="1397318" cy="1399505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98840E7B-C477-44FD-B4C0-3DC43966702D}"/>
              </a:ext>
            </a:extLst>
          </p:cNvPr>
          <p:cNvSpPr/>
          <p:nvPr/>
        </p:nvSpPr>
        <p:spPr>
          <a:xfrm>
            <a:off x="6672187" y="4054932"/>
            <a:ext cx="4567706" cy="945000"/>
          </a:xfrm>
          <a:prstGeom prst="wedgeRectCallout">
            <a:avLst>
              <a:gd name="adj1" fmla="val -71843"/>
              <a:gd name="adj2" fmla="val 42904"/>
            </a:avLst>
          </a:prstGeom>
          <a:solidFill>
            <a:schemeClr val="bg1"/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rgbClr val="542708"/>
                </a:solidFill>
              </a:rPr>
              <a:t>We’re familiar with Microsoft stack, so we are expert in .NET and SQL Server</a:t>
            </a:r>
          </a:p>
        </p:txBody>
      </p:sp>
    </p:spTree>
    <p:extLst>
      <p:ext uri="{BB962C8B-B14F-4D97-AF65-F5344CB8AC3E}">
        <p14:creationId xmlns:p14="http://schemas.microsoft.com/office/powerpoint/2010/main" val="353877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7C4891-9FE5-45A1-A0CF-C2EEEB95C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241" y="2405743"/>
            <a:ext cx="3312569" cy="3207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1ED987-E0B9-4E04-9B84-F03B250CE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027" y="2405743"/>
            <a:ext cx="4291693" cy="31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1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User Interface / Service Interface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</p:spTree>
    <p:extLst>
      <p:ext uri="{BB962C8B-B14F-4D97-AF65-F5344CB8AC3E}">
        <p14:creationId xmlns:p14="http://schemas.microsoft.com/office/powerpoint/2010/main" val="19542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User Interface / Service Interface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Data Store</a:t>
            </a:r>
          </a:p>
        </p:txBody>
      </p:sp>
    </p:spTree>
    <p:extLst>
      <p:ext uri="{BB962C8B-B14F-4D97-AF65-F5344CB8AC3E}">
        <p14:creationId xmlns:p14="http://schemas.microsoft.com/office/powerpoint/2010/main" val="68151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9CDDBC-FDD5-47E9-B95A-0F9A1914BFCB}"/>
              </a:ext>
            </a:extLst>
          </p:cNvPr>
          <p:cNvSpPr/>
          <p:nvPr/>
        </p:nvSpPr>
        <p:spPr>
          <a:xfrm>
            <a:off x="3830320" y="1016000"/>
            <a:ext cx="8696960" cy="2641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2AAD2-A073-42F6-BDEC-B7CFFA7ADF4C}"/>
              </a:ext>
            </a:extLst>
          </p:cNvPr>
          <p:cNvSpPr txBox="1"/>
          <p:nvPr/>
        </p:nvSpPr>
        <p:spPr>
          <a:xfrm>
            <a:off x="3791296" y="149600"/>
            <a:ext cx="11470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Map the Components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74DE0-BEDC-46CF-A2A4-075D4ED690A6}"/>
              </a:ext>
            </a:extLst>
          </p:cNvPr>
          <p:cNvSpPr txBox="1"/>
          <p:nvPr/>
        </p:nvSpPr>
        <p:spPr>
          <a:xfrm>
            <a:off x="3791296" y="1604045"/>
            <a:ext cx="10086680" cy="4259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Represent the Tasks of the System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Two Goals: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Understand the System Functionality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Communicate Your Understanding to the Client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Non-Technical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6E82D9-5A3C-4FD3-9BC3-6E2D70409926}"/>
              </a:ext>
            </a:extLst>
          </p:cNvPr>
          <p:cNvGrpSpPr/>
          <p:nvPr/>
        </p:nvGrpSpPr>
        <p:grpSpPr>
          <a:xfrm>
            <a:off x="50800" y="325120"/>
            <a:ext cx="4519734" cy="6068941"/>
            <a:chOff x="50800" y="325120"/>
            <a:chExt cx="4519734" cy="606894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492FBB-3674-4AD9-A128-A79501E82F10}"/>
                </a:ext>
              </a:extLst>
            </p:cNvPr>
            <p:cNvGrpSpPr/>
            <p:nvPr/>
          </p:nvGrpSpPr>
          <p:grpSpPr>
            <a:xfrm>
              <a:off x="50800" y="325120"/>
              <a:ext cx="3740496" cy="970215"/>
              <a:chOff x="5010346" y="353505"/>
              <a:chExt cx="5615547" cy="14305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EB6511D-86D3-40A9-98E9-E6CBB54B88B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9968D08-5C91-414C-8D24-996000472F74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952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System’s Requirements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A7FFEEE-150F-4E50-8817-BCB9E181E99F}"/>
                  </a:ext>
                </a:extLst>
              </p:cNvPr>
              <p:cNvCxnSpPr>
                <a:cxnSpLocks/>
                <a:stCxn id="59" idx="4"/>
                <a:endCxn id="56" idx="0"/>
              </p:cNvCxnSpPr>
              <p:nvPr/>
            </p:nvCxnSpPr>
            <p:spPr>
              <a:xfrm>
                <a:off x="5241304" y="834271"/>
                <a:ext cx="0" cy="9497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C712AB1-39AC-430D-8649-67196598BE1D}"/>
                </a:ext>
              </a:extLst>
            </p:cNvPr>
            <p:cNvGrpSpPr/>
            <p:nvPr/>
          </p:nvGrpSpPr>
          <p:grpSpPr>
            <a:xfrm>
              <a:off x="50800" y="1295335"/>
              <a:ext cx="4519734" cy="970215"/>
              <a:chOff x="5010346" y="353505"/>
              <a:chExt cx="6785405" cy="143052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7BE06B1-1554-48F1-A56C-BA25A1D58A7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07DD5F8-41C3-4570-97CD-7B3D1AB84AD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6292805" cy="952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Non-Functional Requirements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C760A5A8-5C4D-4EC3-B6A0-7EFC84A3EE98}"/>
                  </a:ext>
                </a:extLst>
              </p:cNvPr>
              <p:cNvCxnSpPr>
                <a:cxnSpLocks/>
                <a:stCxn id="56" idx="4"/>
                <a:endCxn id="53" idx="0"/>
              </p:cNvCxnSpPr>
              <p:nvPr/>
            </p:nvCxnSpPr>
            <p:spPr>
              <a:xfrm>
                <a:off x="5241304" y="834271"/>
                <a:ext cx="15253" cy="9497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F780F1F-5DC5-4DD2-B211-AE74F17593D6}"/>
                </a:ext>
              </a:extLst>
            </p:cNvPr>
            <p:cNvGrpSpPr/>
            <p:nvPr/>
          </p:nvGrpSpPr>
          <p:grpSpPr>
            <a:xfrm>
              <a:off x="50800" y="2265550"/>
              <a:ext cx="3740496" cy="936349"/>
              <a:chOff x="5010346" y="353505"/>
              <a:chExt cx="5615547" cy="1380585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D8E27DE-D5D0-4AA7-B0D3-B54D242A43F2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8B787B-EDEF-4DFB-BA38-0B52754E844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Map the Components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849B17A-3D3A-47BB-8E14-60603FB38E6E}"/>
                  </a:ext>
                </a:extLst>
              </p:cNvPr>
              <p:cNvCxnSpPr>
                <a:cxnSpLocks/>
                <a:stCxn id="53" idx="4"/>
                <a:endCxn id="50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3FA18A-1083-410A-A6D9-6F4047229326}"/>
                </a:ext>
              </a:extLst>
            </p:cNvPr>
            <p:cNvGrpSpPr/>
            <p:nvPr/>
          </p:nvGrpSpPr>
          <p:grpSpPr>
            <a:xfrm>
              <a:off x="50800" y="3201899"/>
              <a:ext cx="3740496" cy="936349"/>
              <a:chOff x="5010346" y="353505"/>
              <a:chExt cx="5615547" cy="1380585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AAA65CC-86C1-49AD-AF7A-215E0699A6D4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9B53B2-6DD2-43AB-A07D-9E8D59F6AFF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Select the Technology Stack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19AE5C9-E279-4D0A-BED8-614AB2100F3C}"/>
                  </a:ext>
                </a:extLst>
              </p:cNvPr>
              <p:cNvCxnSpPr>
                <a:cxnSpLocks/>
                <a:stCxn id="50" idx="4"/>
                <a:endCxn id="47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083ABC3-1B3D-4A02-B61E-9E491D2F0951}"/>
                </a:ext>
              </a:extLst>
            </p:cNvPr>
            <p:cNvGrpSpPr/>
            <p:nvPr/>
          </p:nvGrpSpPr>
          <p:grpSpPr>
            <a:xfrm>
              <a:off x="50800" y="4138248"/>
              <a:ext cx="3740496" cy="936349"/>
              <a:chOff x="5010346" y="353505"/>
              <a:chExt cx="5615547" cy="1380585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F60749A-C7DB-4EF8-8485-C23694831B20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B248A2-C07E-42F9-B958-688C5FC7542F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Design the Architecture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EE5BA91-6B96-4B77-9654-F3D9BA1D1E4F}"/>
                  </a:ext>
                </a:extLst>
              </p:cNvPr>
              <p:cNvCxnSpPr>
                <a:cxnSpLocks/>
                <a:stCxn id="47" idx="4"/>
                <a:endCxn id="44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5518246-B7B2-4C55-84F2-05D125DBA3AA}"/>
                </a:ext>
              </a:extLst>
            </p:cNvPr>
            <p:cNvGrpSpPr/>
            <p:nvPr/>
          </p:nvGrpSpPr>
          <p:grpSpPr>
            <a:xfrm>
              <a:off x="50800" y="5074597"/>
              <a:ext cx="3740496" cy="936350"/>
              <a:chOff x="5010346" y="353505"/>
              <a:chExt cx="5615547" cy="1380586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3B3DF2C-F48F-45DA-AD98-4ECA67447F93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88A8E7-0644-43DA-9974-02CB7A6405E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Write Architecture Document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F129D9D2-0EE5-4AF5-93F8-8EB615F9766A}"/>
                  </a:ext>
                </a:extLst>
              </p:cNvPr>
              <p:cNvCxnSpPr>
                <a:cxnSpLocks/>
                <a:stCxn id="44" idx="4"/>
                <a:endCxn id="42" idx="0"/>
              </p:cNvCxnSpPr>
              <p:nvPr/>
            </p:nvCxnSpPr>
            <p:spPr>
              <a:xfrm>
                <a:off x="5241304" y="834272"/>
                <a:ext cx="0" cy="8998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7557A2-E8F0-4DBE-B188-422A638DB5A2}"/>
                </a:ext>
              </a:extLst>
            </p:cNvPr>
            <p:cNvGrpSpPr/>
            <p:nvPr/>
          </p:nvGrpSpPr>
          <p:grpSpPr>
            <a:xfrm>
              <a:off x="50800" y="6010947"/>
              <a:ext cx="3740496" cy="383114"/>
              <a:chOff x="5010346" y="353505"/>
              <a:chExt cx="5615547" cy="56487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C0F52C8-CD80-4B59-BFF6-3B64C3E884E5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A561B8-F34F-43E5-AAAD-C7655847589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Support the Team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478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 Service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Polling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E5F9D-D260-4251-9052-AE1CB2968F52}"/>
              </a:ext>
            </a:extLst>
          </p:cNvPr>
          <p:cNvSpPr txBox="1"/>
          <p:nvPr/>
        </p:nvSpPr>
        <p:spPr>
          <a:xfrm>
            <a:off x="8188960" y="2063820"/>
            <a:ext cx="2611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Polls the Queue every few seconds for log records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2ACA1-D505-462D-A197-4E81BAC31CBB}"/>
              </a:ext>
            </a:extLst>
          </p:cNvPr>
          <p:cNvSpPr txBox="1"/>
          <p:nvPr/>
        </p:nvSpPr>
        <p:spPr>
          <a:xfrm>
            <a:off x="8188960" y="3472040"/>
            <a:ext cx="261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Validates the records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33A601-BE02-4034-A1C9-2E1E06652593}"/>
              </a:ext>
            </a:extLst>
          </p:cNvPr>
          <p:cNvCxnSpPr>
            <a:stCxn id="2" idx="2"/>
            <a:endCxn id="9" idx="0"/>
          </p:cNvCxnSpPr>
          <p:nvPr/>
        </p:nvCxnSpPr>
        <p:spPr>
          <a:xfrm>
            <a:off x="9494520" y="2987150"/>
            <a:ext cx="0" cy="48489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D043D85-6555-468F-8568-F87BEF70AA25}"/>
              </a:ext>
            </a:extLst>
          </p:cNvPr>
          <p:cNvSpPr txBox="1"/>
          <p:nvPr/>
        </p:nvSpPr>
        <p:spPr>
          <a:xfrm>
            <a:off x="8188960" y="4420383"/>
            <a:ext cx="261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Bahnschrift" panose="020B0502040204020203" pitchFamily="34" charset="0"/>
              </a:rPr>
              <a:t>Saves the records in the data store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0F46D0-05A5-46CD-AE72-FB5F61C6602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494520" y="3972560"/>
            <a:ext cx="0" cy="447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D227B85-E884-4EDE-9F6F-190C44814A20}"/>
              </a:ext>
            </a:extLst>
          </p:cNvPr>
          <p:cNvCxnSpPr/>
          <p:nvPr/>
        </p:nvCxnSpPr>
        <p:spPr>
          <a:xfrm flipV="1">
            <a:off x="2261937" y="3048000"/>
            <a:ext cx="1406547" cy="79337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629E88-BD6C-40EB-A084-D1D525DB0501}"/>
              </a:ext>
            </a:extLst>
          </p:cNvPr>
          <p:cNvCxnSpPr>
            <a:cxnSpLocks/>
          </p:cNvCxnSpPr>
          <p:nvPr/>
        </p:nvCxnSpPr>
        <p:spPr>
          <a:xfrm>
            <a:off x="2261937" y="3841372"/>
            <a:ext cx="1406547" cy="42582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EA998F4-56C6-448C-9439-129FA27DDD8E}"/>
              </a:ext>
            </a:extLst>
          </p:cNvPr>
          <p:cNvSpPr txBox="1"/>
          <p:nvPr/>
        </p:nvSpPr>
        <p:spPr>
          <a:xfrm>
            <a:off x="302084" y="3222405"/>
            <a:ext cx="2611120" cy="86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7030A0"/>
                </a:solidFill>
                <a:latin typeface="Bahnschrift" panose="020B0502040204020203" pitchFamily="34" charset="0"/>
              </a:rPr>
              <a:t>Dependency Injection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030A0"/>
                </a:solidFill>
                <a:latin typeface="Bahnschrift" panose="020B0502040204020203" pitchFamily="34" charset="0"/>
              </a:rPr>
              <a:t>using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708241-7AB5-42D5-B916-8146EDDE3A96}"/>
              </a:ext>
            </a:extLst>
          </p:cNvPr>
          <p:cNvSpPr txBox="1"/>
          <p:nvPr/>
        </p:nvSpPr>
        <p:spPr>
          <a:xfrm>
            <a:off x="310443" y="4129067"/>
            <a:ext cx="41807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  <a:latin typeface="Consolas" panose="020B0609020204030204" pitchFamily="49" charset="0"/>
              </a:rPr>
              <a:t>Microsoft.Extensions.DependencyInjection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77511E-88D8-4636-829D-146553FCC1BE}"/>
              </a:ext>
            </a:extLst>
          </p:cNvPr>
          <p:cNvSpPr txBox="1"/>
          <p:nvPr/>
        </p:nvSpPr>
        <p:spPr>
          <a:xfrm>
            <a:off x="302084" y="4609039"/>
            <a:ext cx="2611120" cy="451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7030A0"/>
                </a:solidFill>
                <a:latin typeface="Bahnschrift" panose="020B0502040204020203" pitchFamily="34" charset="0"/>
              </a:rPr>
              <a:t>Uses Entity Framework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DC1D8C9-21E9-434D-BDB3-6FAB4575058B}"/>
              </a:ext>
            </a:extLst>
          </p:cNvPr>
          <p:cNvCxnSpPr>
            <a:cxnSpLocks/>
          </p:cNvCxnSpPr>
          <p:nvPr/>
        </p:nvCxnSpPr>
        <p:spPr>
          <a:xfrm flipV="1">
            <a:off x="2914716" y="4877835"/>
            <a:ext cx="582628" cy="1211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90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/>
      <p:bldP spid="22" grpId="0"/>
      <p:bldP spid="25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 Service Redundancy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708493" y="2383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Logging 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ABDEF2-635F-4BCA-81D5-DEBE992592B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31EBC-9660-42C6-AB3D-4D92BDCFA9D2}"/>
              </a:ext>
            </a:extLst>
          </p:cNvPr>
          <p:cNvSpPr txBox="1"/>
          <p:nvPr/>
        </p:nvSpPr>
        <p:spPr>
          <a:xfrm>
            <a:off x="4836160" y="1818640"/>
            <a:ext cx="22453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50252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 Service Redundancy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708493" y="2383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Logging 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ABDEF2-635F-4BCA-81D5-DEBE992592B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3708492" y="407053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Logging Service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07349D-ADA6-4564-8760-D706460C423F}"/>
              </a:ext>
            </a:extLst>
          </p:cNvPr>
          <p:cNvSpPr txBox="1"/>
          <p:nvPr/>
        </p:nvSpPr>
        <p:spPr>
          <a:xfrm>
            <a:off x="8168640" y="2570480"/>
            <a:ext cx="3657600" cy="207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Active / Active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en-US" sz="3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Avoid duplicate reads?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BD5351-F192-4453-AC4E-BBA8664F8544}"/>
              </a:ext>
            </a:extLst>
          </p:cNvPr>
          <p:cNvCxnSpPr/>
          <p:nvPr/>
        </p:nvCxnSpPr>
        <p:spPr>
          <a:xfrm>
            <a:off x="5496560" y="3429000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344A6-CB82-4109-84C2-322B730D80A8}"/>
              </a:ext>
            </a:extLst>
          </p:cNvPr>
          <p:cNvCxnSpPr/>
          <p:nvPr/>
        </p:nvCxnSpPr>
        <p:spPr>
          <a:xfrm>
            <a:off x="5892800" y="3429000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C4E92A-A2B4-4DAD-A9AD-D0D7B484619E}"/>
              </a:ext>
            </a:extLst>
          </p:cNvPr>
          <p:cNvSpPr txBox="1"/>
          <p:nvPr/>
        </p:nvSpPr>
        <p:spPr>
          <a:xfrm>
            <a:off x="4470400" y="3453057"/>
            <a:ext cx="1137917" cy="49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Is Alive</a:t>
            </a:r>
          </a:p>
        </p:txBody>
      </p:sp>
    </p:spTree>
    <p:extLst>
      <p:ext uri="{BB962C8B-B14F-4D97-AF65-F5344CB8AC3E}">
        <p14:creationId xmlns:p14="http://schemas.microsoft.com/office/powerpoint/2010/main" val="248917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 Service Redundancy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708493" y="2383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Logging 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ABDEF2-635F-4BCA-81D5-DEBE992592B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3708492" y="4070531"/>
            <a:ext cx="4071257" cy="1045029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Logging Service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344A6-CB82-4109-84C2-322B730D80A8}"/>
              </a:ext>
            </a:extLst>
          </p:cNvPr>
          <p:cNvCxnSpPr/>
          <p:nvPr/>
        </p:nvCxnSpPr>
        <p:spPr>
          <a:xfrm>
            <a:off x="5892800" y="3429000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BE79CA-8BDF-4BDB-A59D-76EE26290D5A}"/>
              </a:ext>
            </a:extLst>
          </p:cNvPr>
          <p:cNvSpPr txBox="1"/>
          <p:nvPr/>
        </p:nvSpPr>
        <p:spPr>
          <a:xfrm>
            <a:off x="5059680" y="1818640"/>
            <a:ext cx="22453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97F759-505C-4978-A6FB-33C4D5D22C88}"/>
              </a:ext>
            </a:extLst>
          </p:cNvPr>
          <p:cNvSpPr txBox="1"/>
          <p:nvPr/>
        </p:nvSpPr>
        <p:spPr>
          <a:xfrm>
            <a:off x="4470400" y="3453057"/>
            <a:ext cx="1137917" cy="49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Is Alive</a:t>
            </a:r>
          </a:p>
        </p:txBody>
      </p:sp>
    </p:spTree>
    <p:extLst>
      <p:ext uri="{BB962C8B-B14F-4D97-AF65-F5344CB8AC3E}">
        <p14:creationId xmlns:p14="http://schemas.microsoft.com/office/powerpoint/2010/main" val="279696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97F759-505C-4978-A6FB-33C4D5D22C88}"/>
              </a:ext>
            </a:extLst>
          </p:cNvPr>
          <p:cNvSpPr txBox="1"/>
          <p:nvPr/>
        </p:nvSpPr>
        <p:spPr>
          <a:xfrm>
            <a:off x="4470400" y="3453057"/>
            <a:ext cx="2397756" cy="49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Is Alive?           No!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 Service Redundancy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708493" y="2383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Logging 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ABDEF2-635F-4BCA-81D5-DEBE992592B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3708492" y="4070531"/>
            <a:ext cx="4071257" cy="1045029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Logging Service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344A6-CB82-4109-84C2-322B730D80A8}"/>
              </a:ext>
            </a:extLst>
          </p:cNvPr>
          <p:cNvCxnSpPr/>
          <p:nvPr/>
        </p:nvCxnSpPr>
        <p:spPr>
          <a:xfrm>
            <a:off x="5892800" y="3429000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BE79CA-8BDF-4BDB-A59D-76EE26290D5A}"/>
              </a:ext>
            </a:extLst>
          </p:cNvPr>
          <p:cNvSpPr txBox="1"/>
          <p:nvPr/>
        </p:nvSpPr>
        <p:spPr>
          <a:xfrm>
            <a:off x="5059680" y="1818640"/>
            <a:ext cx="22453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0038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797F759-505C-4978-A6FB-33C4D5D22C88}"/>
              </a:ext>
            </a:extLst>
          </p:cNvPr>
          <p:cNvSpPr txBox="1"/>
          <p:nvPr/>
        </p:nvSpPr>
        <p:spPr>
          <a:xfrm>
            <a:off x="4470400" y="3453057"/>
            <a:ext cx="2397756" cy="49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Is Alive?           No!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Logging Service Redundancy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708493" y="2383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Logging 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ABDEF2-635F-4BCA-81D5-DEBE992592B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3708492" y="407053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Logging Service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344A6-CB82-4109-84C2-322B730D80A8}"/>
              </a:ext>
            </a:extLst>
          </p:cNvPr>
          <p:cNvCxnSpPr/>
          <p:nvPr/>
        </p:nvCxnSpPr>
        <p:spPr>
          <a:xfrm>
            <a:off x="5892800" y="3429000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EBE79CA-8BDF-4BDB-A59D-76EE26290D5A}"/>
              </a:ext>
            </a:extLst>
          </p:cNvPr>
          <p:cNvSpPr txBox="1"/>
          <p:nvPr/>
        </p:nvSpPr>
        <p:spPr>
          <a:xfrm>
            <a:off x="5059680" y="1818640"/>
            <a:ext cx="22453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6396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87149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660504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33859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487935" y="5473635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263344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605047" y="5127691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10072146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07214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AFF940-0783-48BE-AEEF-E917208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35" y="1534945"/>
            <a:ext cx="1278873" cy="12788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7D728C-F603-45CA-B6E5-112B0378321B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739908" y="2371725"/>
            <a:ext cx="2017254" cy="9916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138FD5-791B-4D87-A801-E62426A8E4F8}"/>
              </a:ext>
            </a:extLst>
          </p:cNvPr>
          <p:cNvSpPr txBox="1"/>
          <p:nvPr/>
        </p:nvSpPr>
        <p:spPr>
          <a:xfrm>
            <a:off x="8619541" y="139933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Users’ Browser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B0689-9E43-44C2-B965-63CA611C9907}"/>
              </a:ext>
            </a:extLst>
          </p:cNvPr>
          <p:cNvSpPr txBox="1"/>
          <p:nvPr/>
        </p:nvSpPr>
        <p:spPr>
          <a:xfrm>
            <a:off x="9833978" y="2444486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HTML Page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AD8C2B-684F-4E93-8302-802BF6D4C1A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739908" y="2174382"/>
            <a:ext cx="2340866" cy="11751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68D5B0-0C75-424C-9441-13B935D550E6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461035" y="2813818"/>
            <a:ext cx="639437" cy="549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A5311A-8559-4D13-8CDB-774A15CA849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19534" y="2799974"/>
            <a:ext cx="804078" cy="5634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F98562-A7A9-4783-AD66-0F4543275954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556512" y="2743793"/>
            <a:ext cx="2224241" cy="6057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2DCE7E3-6A13-4B56-8136-FA2EBB7CD230}"/>
              </a:ext>
            </a:extLst>
          </p:cNvPr>
          <p:cNvSpPr txBox="1"/>
          <p:nvPr/>
        </p:nvSpPr>
        <p:spPr>
          <a:xfrm>
            <a:off x="4730966" y="2813818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REST API / HTTP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57ADD9-8E74-4D7A-8EEF-A1142CFD79DA}"/>
              </a:ext>
            </a:extLst>
          </p:cNvPr>
          <p:cNvSpPr txBox="1"/>
          <p:nvPr/>
        </p:nvSpPr>
        <p:spPr>
          <a:xfrm>
            <a:off x="8722011" y="4758359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9ABB1A-755C-491D-B7A8-3B4B649A7FEA}"/>
              </a:ext>
            </a:extLst>
          </p:cNvPr>
          <p:cNvGrpSpPr/>
          <p:nvPr/>
        </p:nvGrpSpPr>
        <p:grpSpPr>
          <a:xfrm>
            <a:off x="3949742" y="3936376"/>
            <a:ext cx="6723978" cy="1513331"/>
            <a:chOff x="3949742" y="3936376"/>
            <a:chExt cx="6723978" cy="151333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58826B4-25C7-4C95-8E5E-E3403B7B8CA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60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7AFF9E-4442-4C91-B577-23116620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720" y="3943427"/>
              <a:ext cx="0" cy="1494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5B02BB-2D30-40B5-B07C-934CA0D6E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86954" y="3936376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C6A501-3DCC-4481-BBAE-64170502D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742" y="4685523"/>
              <a:ext cx="6723978" cy="1503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507CB-89F8-4F1E-B360-E9B85C36E8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626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FA70DE-F89F-43F0-A6A5-2E6E010FD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42" y="4700560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4DDB4E-95F0-4D6E-9329-AB592D968AD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1857964" y="5765866"/>
            <a:ext cx="1405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A0B80FB-D79E-4AD8-B9B1-271278DA2D87}"/>
              </a:ext>
            </a:extLst>
          </p:cNvPr>
          <p:cNvSpPr txBox="1"/>
          <p:nvPr/>
        </p:nvSpPr>
        <p:spPr>
          <a:xfrm>
            <a:off x="2291989" y="5765866"/>
            <a:ext cx="8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BDFCA1-19CB-4CE5-B741-2034FF6BDB04}"/>
              </a:ext>
            </a:extLst>
          </p:cNvPr>
          <p:cNvSpPr/>
          <p:nvPr/>
        </p:nvSpPr>
        <p:spPr>
          <a:xfrm>
            <a:off x="9936448" y="3242608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0659F2-32B6-46E4-A060-DDC58683D62E}"/>
              </a:ext>
            </a:extLst>
          </p:cNvPr>
          <p:cNvSpPr/>
          <p:nvPr/>
        </p:nvSpPr>
        <p:spPr>
          <a:xfrm>
            <a:off x="9964401" y="5372497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0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View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8405253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Get requests from the end users’ browsers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Returns static files (HTML / CSS / JS)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BC482-EA79-4088-AF18-D0AE110D8556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21439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2493168"/>
            <a:ext cx="424435" cy="39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5217367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3411966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197307-EEE3-4297-8928-2BEDD29CB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4411529"/>
            <a:ext cx="424434" cy="432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4885B4-A571-4BB3-BC77-66DAF443FF1A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19197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1772239" y="2139884"/>
            <a:ext cx="8861196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.NET Core has a great support for Web Apps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56759-C74D-4857-BE06-0C975AEB3CAD}"/>
              </a:ext>
            </a:extLst>
          </p:cNvPr>
          <p:cNvSpPr txBox="1"/>
          <p:nvPr/>
        </p:nvSpPr>
        <p:spPr>
          <a:xfrm>
            <a:off x="1772239" y="3003967"/>
            <a:ext cx="8861196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So…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12DBA-CFD2-4D0D-AE58-1A779DEBCE39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300504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9CDDBC-FDD5-47E9-B95A-0F9A1914BFCB}"/>
              </a:ext>
            </a:extLst>
          </p:cNvPr>
          <p:cNvSpPr/>
          <p:nvPr/>
        </p:nvSpPr>
        <p:spPr>
          <a:xfrm>
            <a:off x="3830320" y="1016000"/>
            <a:ext cx="8696960" cy="26416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2AAD2-A073-42F6-BDEC-B7CFFA7ADF4C}"/>
              </a:ext>
            </a:extLst>
          </p:cNvPr>
          <p:cNvSpPr txBox="1"/>
          <p:nvPr/>
        </p:nvSpPr>
        <p:spPr>
          <a:xfrm>
            <a:off x="3791296" y="149600"/>
            <a:ext cx="11470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Select the Technology Stack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74DE0-BEDC-46CF-A2A4-075D4ED690A6}"/>
              </a:ext>
            </a:extLst>
          </p:cNvPr>
          <p:cNvSpPr txBox="1"/>
          <p:nvPr/>
        </p:nvSpPr>
        <p:spPr>
          <a:xfrm>
            <a:off x="3582290" y="4990162"/>
            <a:ext cx="10086680" cy="1674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Usually for Back End, Front End, Data Store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A Lot of Factors, Choose Wisely!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6E82D9-5A3C-4FD3-9BC3-6E2D70409926}"/>
              </a:ext>
            </a:extLst>
          </p:cNvPr>
          <p:cNvGrpSpPr/>
          <p:nvPr/>
        </p:nvGrpSpPr>
        <p:grpSpPr>
          <a:xfrm>
            <a:off x="50800" y="325120"/>
            <a:ext cx="4519734" cy="6068941"/>
            <a:chOff x="50800" y="325120"/>
            <a:chExt cx="4519734" cy="606894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492FBB-3674-4AD9-A128-A79501E82F10}"/>
                </a:ext>
              </a:extLst>
            </p:cNvPr>
            <p:cNvGrpSpPr/>
            <p:nvPr/>
          </p:nvGrpSpPr>
          <p:grpSpPr>
            <a:xfrm>
              <a:off x="50800" y="325120"/>
              <a:ext cx="3740496" cy="970215"/>
              <a:chOff x="5010346" y="353505"/>
              <a:chExt cx="5615547" cy="14305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EB6511D-86D3-40A9-98E9-E6CBB54B88B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9968D08-5C91-414C-8D24-996000472F74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952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System’s Requirements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A7FFEEE-150F-4E50-8817-BCB9E181E99F}"/>
                  </a:ext>
                </a:extLst>
              </p:cNvPr>
              <p:cNvCxnSpPr>
                <a:cxnSpLocks/>
                <a:stCxn id="59" idx="4"/>
                <a:endCxn id="56" idx="0"/>
              </p:cNvCxnSpPr>
              <p:nvPr/>
            </p:nvCxnSpPr>
            <p:spPr>
              <a:xfrm>
                <a:off x="5241304" y="834271"/>
                <a:ext cx="0" cy="9497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C712AB1-39AC-430D-8649-67196598BE1D}"/>
                </a:ext>
              </a:extLst>
            </p:cNvPr>
            <p:cNvGrpSpPr/>
            <p:nvPr/>
          </p:nvGrpSpPr>
          <p:grpSpPr>
            <a:xfrm>
              <a:off x="50800" y="1295335"/>
              <a:ext cx="4519734" cy="970215"/>
              <a:chOff x="5010346" y="353505"/>
              <a:chExt cx="6785405" cy="143052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7BE06B1-1554-48F1-A56C-BA25A1D58A7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07DD5F8-41C3-4570-97CD-7B3D1AB84AD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6292805" cy="952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Non-Functional Requirements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C760A5A8-5C4D-4EC3-B6A0-7EFC84A3EE98}"/>
                  </a:ext>
                </a:extLst>
              </p:cNvPr>
              <p:cNvCxnSpPr>
                <a:cxnSpLocks/>
                <a:stCxn id="56" idx="4"/>
                <a:endCxn id="53" idx="0"/>
              </p:cNvCxnSpPr>
              <p:nvPr/>
            </p:nvCxnSpPr>
            <p:spPr>
              <a:xfrm>
                <a:off x="5241304" y="834271"/>
                <a:ext cx="15253" cy="94975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F780F1F-5DC5-4DD2-B211-AE74F17593D6}"/>
                </a:ext>
              </a:extLst>
            </p:cNvPr>
            <p:cNvGrpSpPr/>
            <p:nvPr/>
          </p:nvGrpSpPr>
          <p:grpSpPr>
            <a:xfrm>
              <a:off x="50800" y="2265550"/>
              <a:ext cx="3740496" cy="936349"/>
              <a:chOff x="5010346" y="353505"/>
              <a:chExt cx="5615547" cy="1380585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D8E27DE-D5D0-4AA7-B0D3-B54D242A43F2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8B787B-EDEF-4DFB-BA38-0B52754E844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Map the Components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849B17A-3D3A-47BB-8E14-60603FB38E6E}"/>
                  </a:ext>
                </a:extLst>
              </p:cNvPr>
              <p:cNvCxnSpPr>
                <a:cxnSpLocks/>
                <a:stCxn id="53" idx="4"/>
                <a:endCxn id="50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3FA18A-1083-410A-A6D9-6F4047229326}"/>
                </a:ext>
              </a:extLst>
            </p:cNvPr>
            <p:cNvGrpSpPr/>
            <p:nvPr/>
          </p:nvGrpSpPr>
          <p:grpSpPr>
            <a:xfrm>
              <a:off x="50800" y="3201899"/>
              <a:ext cx="3740496" cy="936349"/>
              <a:chOff x="5010346" y="353505"/>
              <a:chExt cx="5615547" cy="1380585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AAA65CC-86C1-49AD-AF7A-215E0699A6D4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9B53B2-6DD2-43AB-A07D-9E8D59F6AFF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Select the Technology Stack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19AE5C9-E279-4D0A-BED8-614AB2100F3C}"/>
                  </a:ext>
                </a:extLst>
              </p:cNvPr>
              <p:cNvCxnSpPr>
                <a:cxnSpLocks/>
                <a:stCxn id="50" idx="4"/>
                <a:endCxn id="47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083ABC3-1B3D-4A02-B61E-9E491D2F0951}"/>
                </a:ext>
              </a:extLst>
            </p:cNvPr>
            <p:cNvGrpSpPr/>
            <p:nvPr/>
          </p:nvGrpSpPr>
          <p:grpSpPr>
            <a:xfrm>
              <a:off x="50800" y="4138248"/>
              <a:ext cx="3740496" cy="936349"/>
              <a:chOff x="5010346" y="353505"/>
              <a:chExt cx="5615547" cy="1380585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F60749A-C7DB-4EF8-8485-C23694831B20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B248A2-C07E-42F9-B958-688C5FC7542F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Design the Architecture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EE5BA91-6B96-4B77-9654-F3D9BA1D1E4F}"/>
                  </a:ext>
                </a:extLst>
              </p:cNvPr>
              <p:cNvCxnSpPr>
                <a:cxnSpLocks/>
                <a:stCxn id="47" idx="4"/>
                <a:endCxn id="44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5518246-B7B2-4C55-84F2-05D125DBA3AA}"/>
                </a:ext>
              </a:extLst>
            </p:cNvPr>
            <p:cNvGrpSpPr/>
            <p:nvPr/>
          </p:nvGrpSpPr>
          <p:grpSpPr>
            <a:xfrm>
              <a:off x="50800" y="5074597"/>
              <a:ext cx="3740496" cy="936350"/>
              <a:chOff x="5010346" y="353505"/>
              <a:chExt cx="5615547" cy="1380586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3B3DF2C-F48F-45DA-AD98-4ECA67447F93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88A8E7-0644-43DA-9974-02CB7A6405E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Write Architecture Document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F129D9D2-0EE5-4AF5-93F8-8EB615F9766A}"/>
                  </a:ext>
                </a:extLst>
              </p:cNvPr>
              <p:cNvCxnSpPr>
                <a:cxnSpLocks/>
                <a:stCxn id="44" idx="4"/>
                <a:endCxn id="42" idx="0"/>
              </p:cNvCxnSpPr>
              <p:nvPr/>
            </p:nvCxnSpPr>
            <p:spPr>
              <a:xfrm>
                <a:off x="5241304" y="834272"/>
                <a:ext cx="0" cy="89981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7557A2-E8F0-4DBE-B188-422A638DB5A2}"/>
                </a:ext>
              </a:extLst>
            </p:cNvPr>
            <p:cNvGrpSpPr/>
            <p:nvPr/>
          </p:nvGrpSpPr>
          <p:grpSpPr>
            <a:xfrm>
              <a:off x="50800" y="6010947"/>
              <a:ext cx="3740496" cy="383114"/>
              <a:chOff x="5010346" y="353505"/>
              <a:chExt cx="5615547" cy="564877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C0F52C8-CD80-4B59-BFF6-3B64C3E884E5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A561B8-F34F-43E5-AAAD-C7655847589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Support the Team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6878FB7-DBC9-4C72-9755-530B671A4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697" y="1750079"/>
            <a:ext cx="7071359" cy="322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3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7C4891-9FE5-45A1-A0CF-C2EEEB95C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925" y="2471731"/>
            <a:ext cx="3312569" cy="32078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B1EC9F-5FB7-4DF3-B298-60970E800FA1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364704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User Interface / Service Interface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</p:spTree>
    <p:extLst>
      <p:ext uri="{BB962C8B-B14F-4D97-AF65-F5344CB8AC3E}">
        <p14:creationId xmlns:p14="http://schemas.microsoft.com/office/powerpoint/2010/main" val="267040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User Interface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3A62F-E95D-444D-A16A-13D70A6202F5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B885E0-B211-4486-84D6-C1A879FDC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4079967" y="3317966"/>
            <a:ext cx="3064318" cy="31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9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View Service Redundancy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ABDEF2-635F-4BCA-81D5-DEBE992592B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1821543" y="407053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344A6-CB82-4109-84C2-322B730D80A8}"/>
              </a:ext>
            </a:extLst>
          </p:cNvPr>
          <p:cNvCxnSpPr/>
          <p:nvPr/>
        </p:nvCxnSpPr>
        <p:spPr>
          <a:xfrm>
            <a:off x="4470400" y="3429000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9E66DA7-C91F-4355-B3C9-4EEB4659E4EE}"/>
              </a:ext>
            </a:extLst>
          </p:cNvPr>
          <p:cNvSpPr/>
          <p:nvPr/>
        </p:nvSpPr>
        <p:spPr>
          <a:xfrm>
            <a:off x="6817452" y="407053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FBC352-BEDA-40F4-8605-4201A3233538}"/>
              </a:ext>
            </a:extLst>
          </p:cNvPr>
          <p:cNvCxnSpPr/>
          <p:nvPr/>
        </p:nvCxnSpPr>
        <p:spPr>
          <a:xfrm>
            <a:off x="8493760" y="3428999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C9614C-2AD9-41EA-803C-446A1777B866}"/>
              </a:ext>
            </a:extLst>
          </p:cNvPr>
          <p:cNvCxnSpPr/>
          <p:nvPr/>
        </p:nvCxnSpPr>
        <p:spPr>
          <a:xfrm>
            <a:off x="6383079" y="2787468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F34DC4-BB43-487B-A2E5-0A3A055A4458}"/>
              </a:ext>
            </a:extLst>
          </p:cNvPr>
          <p:cNvCxnSpPr>
            <a:cxnSpLocks/>
          </p:cNvCxnSpPr>
          <p:nvPr/>
        </p:nvCxnSpPr>
        <p:spPr>
          <a:xfrm>
            <a:off x="4470400" y="3428999"/>
            <a:ext cx="4023360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DCB63-77AF-4235-83FB-89B342BF8CEE}"/>
              </a:ext>
            </a:extLst>
          </p:cNvPr>
          <p:cNvSpPr/>
          <p:nvPr/>
        </p:nvSpPr>
        <p:spPr>
          <a:xfrm>
            <a:off x="4470400" y="2074405"/>
            <a:ext cx="4071257" cy="7130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283104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87149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660504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33859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487935" y="5473635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263344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605047" y="5127691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10072146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07214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AFF940-0783-48BE-AEEF-E917208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35" y="1534945"/>
            <a:ext cx="1278873" cy="12788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7D728C-F603-45CA-B6E5-112B0378321B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739908" y="2371725"/>
            <a:ext cx="2017254" cy="9916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138FD5-791B-4D87-A801-E62426A8E4F8}"/>
              </a:ext>
            </a:extLst>
          </p:cNvPr>
          <p:cNvSpPr txBox="1"/>
          <p:nvPr/>
        </p:nvSpPr>
        <p:spPr>
          <a:xfrm>
            <a:off x="8619541" y="139933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Users’ Browser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B0689-9E43-44C2-B965-63CA611C9907}"/>
              </a:ext>
            </a:extLst>
          </p:cNvPr>
          <p:cNvSpPr txBox="1"/>
          <p:nvPr/>
        </p:nvSpPr>
        <p:spPr>
          <a:xfrm>
            <a:off x="9833978" y="2444486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HTML Page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AD8C2B-684F-4E93-8302-802BF6D4C1A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739908" y="2174382"/>
            <a:ext cx="2340866" cy="11751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68D5B0-0C75-424C-9441-13B935D550E6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461035" y="2813818"/>
            <a:ext cx="639437" cy="549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A5311A-8559-4D13-8CDB-774A15CA849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19534" y="2799974"/>
            <a:ext cx="804078" cy="5634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F98562-A7A9-4783-AD66-0F4543275954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556512" y="2743793"/>
            <a:ext cx="2224241" cy="6057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2DCE7E3-6A13-4B56-8136-FA2EBB7CD230}"/>
              </a:ext>
            </a:extLst>
          </p:cNvPr>
          <p:cNvSpPr txBox="1"/>
          <p:nvPr/>
        </p:nvSpPr>
        <p:spPr>
          <a:xfrm>
            <a:off x="4730966" y="2813818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REST API / HTTP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57ADD9-8E74-4D7A-8EEF-A1142CFD79DA}"/>
              </a:ext>
            </a:extLst>
          </p:cNvPr>
          <p:cNvSpPr txBox="1"/>
          <p:nvPr/>
        </p:nvSpPr>
        <p:spPr>
          <a:xfrm>
            <a:off x="8722011" y="4758359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9ABB1A-755C-491D-B7A8-3B4B649A7FEA}"/>
              </a:ext>
            </a:extLst>
          </p:cNvPr>
          <p:cNvGrpSpPr/>
          <p:nvPr/>
        </p:nvGrpSpPr>
        <p:grpSpPr>
          <a:xfrm>
            <a:off x="3949742" y="3936376"/>
            <a:ext cx="6723978" cy="1513331"/>
            <a:chOff x="3949742" y="3936376"/>
            <a:chExt cx="6723978" cy="151333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58826B4-25C7-4C95-8E5E-E3403B7B8CA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60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7AFF9E-4442-4C91-B577-23116620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720" y="3943427"/>
              <a:ext cx="0" cy="1494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5B02BB-2D30-40B5-B07C-934CA0D6E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86954" y="3936376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C6A501-3DCC-4481-BBAE-64170502D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742" y="4685523"/>
              <a:ext cx="6723978" cy="1503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507CB-89F8-4F1E-B360-E9B85C36E8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626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FA70DE-F89F-43F0-A6A5-2E6E010FD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42" y="4700560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4DDB4E-95F0-4D6E-9329-AB592D968AD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1857964" y="5765866"/>
            <a:ext cx="1405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A0B80FB-D79E-4AD8-B9B1-271278DA2D87}"/>
              </a:ext>
            </a:extLst>
          </p:cNvPr>
          <p:cNvSpPr txBox="1"/>
          <p:nvPr/>
        </p:nvSpPr>
        <p:spPr>
          <a:xfrm>
            <a:off x="2291989" y="5765866"/>
            <a:ext cx="8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BDFCA1-19CB-4CE5-B741-2034FF6BDB04}"/>
              </a:ext>
            </a:extLst>
          </p:cNvPr>
          <p:cNvSpPr/>
          <p:nvPr/>
        </p:nvSpPr>
        <p:spPr>
          <a:xfrm>
            <a:off x="4755741" y="3226101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0659F2-32B6-46E4-A060-DDC58683D62E}"/>
              </a:ext>
            </a:extLst>
          </p:cNvPr>
          <p:cNvSpPr/>
          <p:nvPr/>
        </p:nvSpPr>
        <p:spPr>
          <a:xfrm>
            <a:off x="9964401" y="5372497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ABCCE9E-1495-4B93-9BF4-757B211476BE}"/>
              </a:ext>
            </a:extLst>
          </p:cNvPr>
          <p:cNvSpPr/>
          <p:nvPr/>
        </p:nvSpPr>
        <p:spPr>
          <a:xfrm>
            <a:off x="9964401" y="3256076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1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Allows end users to query employees’ data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Allows performing actions on data (CUD)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doesn’t:</a:t>
            </a:r>
          </a:p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- Displays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121-BED3-4A07-B726-48C3358C77A4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372745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2493168"/>
            <a:ext cx="424435" cy="39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5217367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3411966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197307-EEE3-4297-8928-2BEDD29CB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4411529"/>
            <a:ext cx="424434" cy="432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B0E086-55F2-4EA1-9FAB-2C5720B735D7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30414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814221" y="603315"/>
            <a:ext cx="634753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 – Dev Platform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7C4891-9FE5-45A1-A0CF-C2EEEB95C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925" y="2471731"/>
            <a:ext cx="3312569" cy="32078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136766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814221" y="603315"/>
            <a:ext cx="634753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 – 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32384-C859-4D44-877D-D7384DA2674E}"/>
              </a:ext>
            </a:extLst>
          </p:cNvPr>
          <p:cNvSpPr/>
          <p:nvPr/>
        </p:nvSpPr>
        <p:spPr>
          <a:xfrm>
            <a:off x="640573" y="2097299"/>
            <a:ext cx="3535187" cy="567403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Employee Data (Relational)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069B00-54BC-4687-8190-F09C7ABFE038}"/>
              </a:ext>
            </a:extLst>
          </p:cNvPr>
          <p:cNvSpPr/>
          <p:nvPr/>
        </p:nvSpPr>
        <p:spPr>
          <a:xfrm>
            <a:off x="8016242" y="2097299"/>
            <a:ext cx="3535187" cy="567403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Documents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C4A5CD-61CF-48E8-8BB6-C5E0D684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771173"/>
            <a:ext cx="4291693" cy="31434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A0EC6D-0F39-4515-8F64-CBF739040124}"/>
              </a:ext>
            </a:extLst>
          </p:cNvPr>
          <p:cNvSpPr txBox="1"/>
          <p:nvPr/>
        </p:nvSpPr>
        <p:spPr>
          <a:xfrm>
            <a:off x="9129261" y="2664702"/>
            <a:ext cx="6545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latin typeface="Bahnschrift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910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814221" y="603315"/>
            <a:ext cx="634753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 – 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833E45-931C-47D2-B45A-33784DA38C3E}"/>
              </a:ext>
            </a:extLst>
          </p:cNvPr>
          <p:cNvSpPr txBox="1"/>
          <p:nvPr/>
        </p:nvSpPr>
        <p:spPr>
          <a:xfrm>
            <a:off x="303521" y="1451618"/>
            <a:ext cx="77488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Document (BLOB) Storage Alternatives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A89DF7-7BC8-44A1-990E-45342FDC7278}"/>
              </a:ext>
            </a:extLst>
          </p:cNvPr>
          <p:cNvSpPr/>
          <p:nvPr/>
        </p:nvSpPr>
        <p:spPr>
          <a:xfrm>
            <a:off x="861375" y="2499455"/>
            <a:ext cx="446553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Relational Database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3FC716-5BC9-4FFB-997C-CBC44C7778C2}"/>
              </a:ext>
            </a:extLst>
          </p:cNvPr>
          <p:cNvSpPr/>
          <p:nvPr/>
        </p:nvSpPr>
        <p:spPr>
          <a:xfrm>
            <a:off x="861375" y="3563510"/>
            <a:ext cx="446553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File System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969872-8B3B-49E0-855B-03A51E65F388}"/>
              </a:ext>
            </a:extLst>
          </p:cNvPr>
          <p:cNvSpPr/>
          <p:nvPr/>
        </p:nvSpPr>
        <p:spPr>
          <a:xfrm>
            <a:off x="861375" y="4576823"/>
            <a:ext cx="446553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Object Store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C5451-0667-4D87-B84A-D4F7B68A5FBE}"/>
              </a:ext>
            </a:extLst>
          </p:cNvPr>
          <p:cNvSpPr/>
          <p:nvPr/>
        </p:nvSpPr>
        <p:spPr>
          <a:xfrm>
            <a:off x="861375" y="5590136"/>
            <a:ext cx="446553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Cloud Storage</a:t>
            </a:r>
          </a:p>
        </p:txBody>
      </p:sp>
    </p:spTree>
    <p:extLst>
      <p:ext uri="{BB962C8B-B14F-4D97-AF65-F5344CB8AC3E}">
        <p14:creationId xmlns:p14="http://schemas.microsoft.com/office/powerpoint/2010/main" val="9636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ABA7A3-9EC8-461F-97F0-88A61AE85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8525"/>
            <a:ext cx="12192000" cy="812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62097C-05D2-4A98-8125-780FBA1AD3C6}"/>
              </a:ext>
            </a:extLst>
          </p:cNvPr>
          <p:cNvSpPr/>
          <p:nvPr/>
        </p:nvSpPr>
        <p:spPr>
          <a:xfrm>
            <a:off x="-217603" y="-120285"/>
            <a:ext cx="3519603" cy="696976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2AAD2-A073-42F6-BDEC-B7CFFA7ADF4C}"/>
              </a:ext>
            </a:extLst>
          </p:cNvPr>
          <p:cNvSpPr txBox="1"/>
          <p:nvPr/>
        </p:nvSpPr>
        <p:spPr>
          <a:xfrm>
            <a:off x="8676640" y="3585013"/>
            <a:ext cx="94249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Design </a:t>
            </a:r>
          </a:p>
          <a:p>
            <a:r>
              <a:rPr lang="en-US" sz="42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the </a:t>
            </a:r>
          </a:p>
          <a:p>
            <a:r>
              <a:rPr lang="en-US" sz="42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Architecture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6E82D9-5A3C-4FD3-9BC3-6E2D70409926}"/>
              </a:ext>
            </a:extLst>
          </p:cNvPr>
          <p:cNvGrpSpPr/>
          <p:nvPr/>
        </p:nvGrpSpPr>
        <p:grpSpPr>
          <a:xfrm>
            <a:off x="50800" y="325120"/>
            <a:ext cx="4519734" cy="6068941"/>
            <a:chOff x="50800" y="325120"/>
            <a:chExt cx="4519734" cy="6068941"/>
          </a:xfrm>
          <a:noFill/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492FBB-3674-4AD9-A128-A79501E82F10}"/>
                </a:ext>
              </a:extLst>
            </p:cNvPr>
            <p:cNvGrpSpPr/>
            <p:nvPr/>
          </p:nvGrpSpPr>
          <p:grpSpPr>
            <a:xfrm>
              <a:off x="50800" y="325120"/>
              <a:ext cx="3740496" cy="970215"/>
              <a:chOff x="5010346" y="353505"/>
              <a:chExt cx="5615547" cy="1430520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EB6511D-86D3-40A9-98E9-E6CBB54B88B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9968D08-5C91-414C-8D24-996000472F74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9529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System’s Requirements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A7FFEEE-150F-4E50-8817-BCB9E181E99F}"/>
                  </a:ext>
                </a:extLst>
              </p:cNvPr>
              <p:cNvCxnSpPr>
                <a:cxnSpLocks/>
                <a:stCxn id="59" idx="4"/>
                <a:endCxn id="56" idx="0"/>
              </p:cNvCxnSpPr>
              <p:nvPr/>
            </p:nvCxnSpPr>
            <p:spPr>
              <a:xfrm>
                <a:off x="5241304" y="834271"/>
                <a:ext cx="0" cy="949754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C712AB1-39AC-430D-8649-67196598BE1D}"/>
                </a:ext>
              </a:extLst>
            </p:cNvPr>
            <p:cNvGrpSpPr/>
            <p:nvPr/>
          </p:nvGrpSpPr>
          <p:grpSpPr>
            <a:xfrm>
              <a:off x="50800" y="1295335"/>
              <a:ext cx="4519734" cy="970215"/>
              <a:chOff x="5010346" y="353505"/>
              <a:chExt cx="6785405" cy="1430520"/>
            </a:xfrm>
            <a:grpFill/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7BE06B1-1554-48F1-A56C-BA25A1D58A7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07DD5F8-41C3-4570-97CD-7B3D1AB84AD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6292805" cy="9529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Non-Functional Requirements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C760A5A8-5C4D-4EC3-B6A0-7EFC84A3EE98}"/>
                  </a:ext>
                </a:extLst>
              </p:cNvPr>
              <p:cNvCxnSpPr>
                <a:cxnSpLocks/>
                <a:stCxn id="56" idx="4"/>
                <a:endCxn id="53" idx="0"/>
              </p:cNvCxnSpPr>
              <p:nvPr/>
            </p:nvCxnSpPr>
            <p:spPr>
              <a:xfrm>
                <a:off x="5241304" y="834271"/>
                <a:ext cx="15253" cy="949754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F780F1F-5DC5-4DD2-B211-AE74F17593D6}"/>
                </a:ext>
              </a:extLst>
            </p:cNvPr>
            <p:cNvGrpSpPr/>
            <p:nvPr/>
          </p:nvGrpSpPr>
          <p:grpSpPr>
            <a:xfrm>
              <a:off x="50800" y="2265550"/>
              <a:ext cx="3740496" cy="936349"/>
              <a:chOff x="5010346" y="353505"/>
              <a:chExt cx="5615547" cy="1380585"/>
            </a:xfrm>
            <a:grpFill/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D8E27DE-D5D0-4AA7-B0D3-B54D242A43F2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8B787B-EDEF-4DFB-BA38-0B52754E844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Map the Components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849B17A-3D3A-47BB-8E14-60603FB38E6E}"/>
                  </a:ext>
                </a:extLst>
              </p:cNvPr>
              <p:cNvCxnSpPr>
                <a:cxnSpLocks/>
                <a:stCxn id="53" idx="4"/>
                <a:endCxn id="50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3FA18A-1083-410A-A6D9-6F4047229326}"/>
                </a:ext>
              </a:extLst>
            </p:cNvPr>
            <p:cNvGrpSpPr/>
            <p:nvPr/>
          </p:nvGrpSpPr>
          <p:grpSpPr>
            <a:xfrm>
              <a:off x="50800" y="3201899"/>
              <a:ext cx="3740496" cy="936349"/>
              <a:chOff x="5010346" y="353505"/>
              <a:chExt cx="5615547" cy="1380585"/>
            </a:xfrm>
            <a:grpFill/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AAA65CC-86C1-49AD-AF7A-215E0699A6D4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9B53B2-6DD2-43AB-A07D-9E8D59F6AFF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Select the Technology Stack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19AE5C9-E279-4D0A-BED8-614AB2100F3C}"/>
                  </a:ext>
                </a:extLst>
              </p:cNvPr>
              <p:cNvCxnSpPr>
                <a:cxnSpLocks/>
                <a:stCxn id="50" idx="4"/>
                <a:endCxn id="47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083ABC3-1B3D-4A02-B61E-9E491D2F0951}"/>
                </a:ext>
              </a:extLst>
            </p:cNvPr>
            <p:cNvGrpSpPr/>
            <p:nvPr/>
          </p:nvGrpSpPr>
          <p:grpSpPr>
            <a:xfrm>
              <a:off x="50800" y="4138248"/>
              <a:ext cx="3740496" cy="936349"/>
              <a:chOff x="5010346" y="353505"/>
              <a:chExt cx="5615547" cy="1380585"/>
            </a:xfrm>
            <a:grpFill/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F60749A-C7DB-4EF8-8485-C23694831B20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B248A2-C07E-42F9-B958-688C5FC7542F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Design the Architecture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EE5BA91-6B96-4B77-9654-F3D9BA1D1E4F}"/>
                  </a:ext>
                </a:extLst>
              </p:cNvPr>
              <p:cNvCxnSpPr>
                <a:cxnSpLocks/>
                <a:stCxn id="47" idx="4"/>
                <a:endCxn id="44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5518246-B7B2-4C55-84F2-05D125DBA3AA}"/>
                </a:ext>
              </a:extLst>
            </p:cNvPr>
            <p:cNvGrpSpPr/>
            <p:nvPr/>
          </p:nvGrpSpPr>
          <p:grpSpPr>
            <a:xfrm>
              <a:off x="50800" y="5074597"/>
              <a:ext cx="3740496" cy="936350"/>
              <a:chOff x="5010346" y="353505"/>
              <a:chExt cx="5615547" cy="138058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3B3DF2C-F48F-45DA-AD98-4ECA67447F93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88A8E7-0644-43DA-9974-02CB7A6405E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Write Architecture Document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F129D9D2-0EE5-4AF5-93F8-8EB615F9766A}"/>
                  </a:ext>
                </a:extLst>
              </p:cNvPr>
              <p:cNvCxnSpPr>
                <a:cxnSpLocks/>
                <a:stCxn id="44" idx="4"/>
                <a:endCxn id="42" idx="0"/>
              </p:cNvCxnSpPr>
              <p:nvPr/>
            </p:nvCxnSpPr>
            <p:spPr>
              <a:xfrm>
                <a:off x="5241304" y="834272"/>
                <a:ext cx="0" cy="899819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7557A2-E8F0-4DBE-B188-422A638DB5A2}"/>
                </a:ext>
              </a:extLst>
            </p:cNvPr>
            <p:cNvGrpSpPr/>
            <p:nvPr/>
          </p:nvGrpSpPr>
          <p:grpSpPr>
            <a:xfrm>
              <a:off x="50800" y="6010947"/>
              <a:ext cx="3740496" cy="383114"/>
              <a:chOff x="5010346" y="353505"/>
              <a:chExt cx="5615547" cy="564877"/>
            </a:xfrm>
            <a:grpFill/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C0F52C8-CD80-4B59-BFF6-3B64C3E884E5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A561B8-F34F-43E5-AAAD-C7655847589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Support the Team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51397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833E45-931C-47D2-B45A-33784DA38C3E}"/>
              </a:ext>
            </a:extLst>
          </p:cNvPr>
          <p:cNvSpPr txBox="1"/>
          <p:nvPr/>
        </p:nvSpPr>
        <p:spPr>
          <a:xfrm>
            <a:off x="127000" y="505321"/>
            <a:ext cx="77488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Document (BLOB) Storage Alternatives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6741F8-E235-4732-B9D5-283C6A1ACE38}"/>
              </a:ext>
            </a:extLst>
          </p:cNvPr>
          <p:cNvGraphicFramePr>
            <a:graphicFrameLocks noGrp="1"/>
          </p:cNvGraphicFramePr>
          <p:nvPr/>
        </p:nvGraphicFramePr>
        <p:xfrm>
          <a:off x="282360" y="1420045"/>
          <a:ext cx="10992885" cy="2895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98577">
                  <a:extLst>
                    <a:ext uri="{9D8B030D-6E8A-4147-A177-3AD203B41FA5}">
                      <a16:colId xmlns:a16="http://schemas.microsoft.com/office/drawing/2014/main" val="440576578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636227342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851679489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341179492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638562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39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Relational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Store the document in a specialized column type designed for BLOBs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SQL Server’s FILESTREAM,</a:t>
                      </a:r>
                    </a:p>
                    <a:p>
                      <a:r>
                        <a:rPr lang="en-US" sz="1800" dirty="0"/>
                        <a:t>Oracle’s BLOB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Part of the app transaction</a:t>
                      </a:r>
                    </a:p>
                    <a:p>
                      <a:r>
                        <a:rPr lang="en-US" sz="1800" dirty="0"/>
                        <a:t>Part of the DB’s backup / 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Clunky syntax,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Limited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5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6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090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27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833E45-931C-47D2-B45A-33784DA38C3E}"/>
              </a:ext>
            </a:extLst>
          </p:cNvPr>
          <p:cNvSpPr txBox="1"/>
          <p:nvPr/>
        </p:nvSpPr>
        <p:spPr>
          <a:xfrm>
            <a:off x="127000" y="505321"/>
            <a:ext cx="77488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Document (BLOB) Storage Alternatives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6741F8-E235-4732-B9D5-283C6A1ACE38}"/>
              </a:ext>
            </a:extLst>
          </p:cNvPr>
          <p:cNvGraphicFramePr>
            <a:graphicFrameLocks noGrp="1"/>
          </p:cNvGraphicFramePr>
          <p:nvPr/>
        </p:nvGraphicFramePr>
        <p:xfrm>
          <a:off x="282360" y="1420045"/>
          <a:ext cx="10992885" cy="3383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98577">
                  <a:extLst>
                    <a:ext uri="{9D8B030D-6E8A-4147-A177-3AD203B41FA5}">
                      <a16:colId xmlns:a16="http://schemas.microsoft.com/office/drawing/2014/main" val="440576578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636227342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851679489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341179492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638562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39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Relational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Store the document in a specialized column type designed for BLOBs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SQL Server’s FILESTREAM,</a:t>
                      </a:r>
                    </a:p>
                    <a:p>
                      <a:r>
                        <a:rPr lang="en-US" sz="1800" dirty="0"/>
                        <a:t>Oracle’s BLOB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Part of the app transaction</a:t>
                      </a:r>
                    </a:p>
                    <a:p>
                      <a:r>
                        <a:rPr lang="en-US" sz="1800" dirty="0"/>
                        <a:t>Part of the DB’s backup / 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Clunky syntax,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Limited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5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Store the document in a file, and hold a pointer to it in the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File System (duh…)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Unlimited size</a:t>
                      </a:r>
                    </a:p>
                    <a:p>
                      <a:r>
                        <a:rPr lang="en-US" sz="1800" dirty="0"/>
                        <a:t>Easy to 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part of transaction,</a:t>
                      </a:r>
                    </a:p>
                    <a:p>
                      <a:r>
                        <a:rPr lang="en-US" sz="1800" dirty="0"/>
                        <a:t>Unmanageable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6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090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44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833E45-931C-47D2-B45A-33784DA38C3E}"/>
              </a:ext>
            </a:extLst>
          </p:cNvPr>
          <p:cNvSpPr txBox="1"/>
          <p:nvPr/>
        </p:nvSpPr>
        <p:spPr>
          <a:xfrm>
            <a:off x="127000" y="505321"/>
            <a:ext cx="77488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Document (BLOB) Storage Alternatives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6741F8-E235-4732-B9D5-283C6A1ACE38}"/>
              </a:ext>
            </a:extLst>
          </p:cNvPr>
          <p:cNvGraphicFramePr>
            <a:graphicFrameLocks noGrp="1"/>
          </p:cNvGraphicFramePr>
          <p:nvPr/>
        </p:nvGraphicFramePr>
        <p:xfrm>
          <a:off x="282360" y="1420045"/>
          <a:ext cx="10992885" cy="41452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98577">
                  <a:extLst>
                    <a:ext uri="{9D8B030D-6E8A-4147-A177-3AD203B41FA5}">
                      <a16:colId xmlns:a16="http://schemas.microsoft.com/office/drawing/2014/main" val="440576578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636227342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851679489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341179492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638562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39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Relational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Store the document in a specialized column type designed for BLOBs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SQL Server’s FILESTREAM,</a:t>
                      </a:r>
                    </a:p>
                    <a:p>
                      <a:r>
                        <a:rPr lang="en-US" sz="1800" dirty="0"/>
                        <a:t>Oracle’s BLOB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Part of the app transaction</a:t>
                      </a:r>
                    </a:p>
                    <a:p>
                      <a:r>
                        <a:rPr lang="en-US" sz="1800" dirty="0"/>
                        <a:t>Part of the DB’s backup / 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Clunky syntax,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Limited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5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Store the document in a file, and hold a pointer to it in the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File System (duh…)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Unlimited size</a:t>
                      </a:r>
                    </a:p>
                    <a:p>
                      <a:r>
                        <a:rPr lang="en-US" sz="1800" dirty="0"/>
                        <a:t>Easy to 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part of transaction,</a:t>
                      </a:r>
                    </a:p>
                    <a:p>
                      <a:r>
                        <a:rPr lang="en-US" sz="1800" dirty="0"/>
                        <a:t>Unmanageable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6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Object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Use special type of store mechanism that specializes in BLOBs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CEPH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Great scale</a:t>
                      </a:r>
                    </a:p>
                    <a:p>
                      <a:r>
                        <a:rPr lang="en-US" sz="1800" dirty="0"/>
                        <a:t>Unlimited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Complex setup</a:t>
                      </a:r>
                    </a:p>
                    <a:p>
                      <a:r>
                        <a:rPr lang="en-US" sz="1800" dirty="0"/>
                        <a:t>Dedicated knowledge</a:t>
                      </a:r>
                    </a:p>
                    <a:p>
                      <a:r>
                        <a:rPr lang="en-US" sz="1800" dirty="0"/>
                        <a:t>New product in the mix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090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9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833E45-931C-47D2-B45A-33784DA38C3E}"/>
              </a:ext>
            </a:extLst>
          </p:cNvPr>
          <p:cNvSpPr txBox="1"/>
          <p:nvPr/>
        </p:nvSpPr>
        <p:spPr>
          <a:xfrm>
            <a:off x="127000" y="505321"/>
            <a:ext cx="77488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Document (BLOB) Storage Alternatives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6741F8-E235-4732-B9D5-283C6A1ACE38}"/>
              </a:ext>
            </a:extLst>
          </p:cNvPr>
          <p:cNvGraphicFramePr>
            <a:graphicFrameLocks noGrp="1"/>
          </p:cNvGraphicFramePr>
          <p:nvPr/>
        </p:nvGraphicFramePr>
        <p:xfrm>
          <a:off x="282360" y="1420045"/>
          <a:ext cx="10992885" cy="4632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98577">
                  <a:extLst>
                    <a:ext uri="{9D8B030D-6E8A-4147-A177-3AD203B41FA5}">
                      <a16:colId xmlns:a16="http://schemas.microsoft.com/office/drawing/2014/main" val="440576578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636227342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851679489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341179492"/>
                    </a:ext>
                  </a:extLst>
                </a:gridCol>
                <a:gridCol w="2198577">
                  <a:extLst>
                    <a:ext uri="{9D8B030D-6E8A-4147-A177-3AD203B41FA5}">
                      <a16:colId xmlns:a16="http://schemas.microsoft.com/office/drawing/2014/main" val="3638562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39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Relational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Store the document in a specialized column type designed for BLOBs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SQL Server’s FILESTREAM,</a:t>
                      </a:r>
                    </a:p>
                    <a:p>
                      <a:r>
                        <a:rPr lang="en-US" sz="1800" dirty="0"/>
                        <a:t>Oracle’s BLOB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Part of the app transaction</a:t>
                      </a:r>
                    </a:p>
                    <a:p>
                      <a:r>
                        <a:rPr lang="en-US" sz="1800" dirty="0"/>
                        <a:t>Part of the DB’s backup / 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Clunky syntax,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Limited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5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Store the document in a file, and hold a pointer to it in the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File System (duh…)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Unlimited size</a:t>
                      </a:r>
                    </a:p>
                    <a:p>
                      <a:r>
                        <a:rPr lang="en-US" sz="1800" dirty="0"/>
                        <a:t>Easy to 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part of transaction,</a:t>
                      </a:r>
                    </a:p>
                    <a:p>
                      <a:r>
                        <a:rPr lang="en-US" sz="1800" dirty="0"/>
                        <a:t>Unmanageable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66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Object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Use special type of store mechanism that specializes in BLOBs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CEPH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Great scale</a:t>
                      </a:r>
                    </a:p>
                    <a:p>
                      <a:r>
                        <a:rPr lang="en-US" sz="1800" dirty="0"/>
                        <a:t>Unlimited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Complex setup</a:t>
                      </a:r>
                    </a:p>
                    <a:p>
                      <a:r>
                        <a:rPr lang="en-US" sz="1800" dirty="0"/>
                        <a:t>Dedicated knowledge</a:t>
                      </a:r>
                    </a:p>
                    <a:p>
                      <a:r>
                        <a:rPr lang="en-US" sz="1800" dirty="0"/>
                        <a:t>New product in the mix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28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Cloud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Store the documents in one of the public cloud storage mechanisms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Azure’s Storage Account</a:t>
                      </a:r>
                    </a:p>
                    <a:p>
                      <a:r>
                        <a:rPr lang="en-US" sz="1800" dirty="0"/>
                        <a:t>AWS’s 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Great scale</a:t>
                      </a:r>
                    </a:p>
                    <a:p>
                      <a:r>
                        <a:rPr lang="en-US" sz="1800" dirty="0"/>
                        <a:t>Easy to 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Requires internet connection</a:t>
                      </a:r>
                    </a:p>
                    <a:p>
                      <a:r>
                        <a:rPr lang="en-US" sz="1800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090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57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814221" y="603315"/>
            <a:ext cx="634753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 – 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32384-C859-4D44-877D-D7384DA2674E}"/>
              </a:ext>
            </a:extLst>
          </p:cNvPr>
          <p:cNvSpPr/>
          <p:nvPr/>
        </p:nvSpPr>
        <p:spPr>
          <a:xfrm>
            <a:off x="640573" y="2097299"/>
            <a:ext cx="3535187" cy="567403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Employee Data (Relational)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069B00-54BC-4687-8190-F09C7ABFE038}"/>
              </a:ext>
            </a:extLst>
          </p:cNvPr>
          <p:cNvSpPr/>
          <p:nvPr/>
        </p:nvSpPr>
        <p:spPr>
          <a:xfrm>
            <a:off x="8016242" y="2097299"/>
            <a:ext cx="3535187" cy="567403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Documents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C4A5CD-61CF-48E8-8BB6-C5E0D684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771173"/>
            <a:ext cx="4291693" cy="31434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A0EC6D-0F39-4515-8F64-CBF739040124}"/>
              </a:ext>
            </a:extLst>
          </p:cNvPr>
          <p:cNvSpPr txBox="1"/>
          <p:nvPr/>
        </p:nvSpPr>
        <p:spPr>
          <a:xfrm>
            <a:off x="9129261" y="2664702"/>
            <a:ext cx="6545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latin typeface="Bahnschrift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8981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814221" y="603315"/>
            <a:ext cx="634753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 – 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32384-C859-4D44-877D-D7384DA2674E}"/>
              </a:ext>
            </a:extLst>
          </p:cNvPr>
          <p:cNvSpPr/>
          <p:nvPr/>
        </p:nvSpPr>
        <p:spPr>
          <a:xfrm>
            <a:off x="640573" y="2097299"/>
            <a:ext cx="3535187" cy="567403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Employee Data (Relational)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069B00-54BC-4687-8190-F09C7ABFE038}"/>
              </a:ext>
            </a:extLst>
          </p:cNvPr>
          <p:cNvSpPr/>
          <p:nvPr/>
        </p:nvSpPr>
        <p:spPr>
          <a:xfrm>
            <a:off x="8016242" y="2097299"/>
            <a:ext cx="3535187" cy="567403"/>
          </a:xfrm>
          <a:prstGeom prst="rect">
            <a:avLst/>
          </a:prstGeom>
          <a:noFill/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Documents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C4A5CD-61CF-48E8-8BB6-C5E0D684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771173"/>
            <a:ext cx="4291693" cy="31434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8B8FB2-9D97-4E3B-9EBB-33202794C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736" y="2771173"/>
            <a:ext cx="4291693" cy="3143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DCBF22-C01D-49D8-9610-8B72AE25A19E}"/>
              </a:ext>
            </a:extLst>
          </p:cNvPr>
          <p:cNvSpPr txBox="1"/>
          <p:nvPr/>
        </p:nvSpPr>
        <p:spPr>
          <a:xfrm>
            <a:off x="5384800" y="2771173"/>
            <a:ext cx="2204720" cy="169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Documents are small (~1MB)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Already exists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Part of the app</a:t>
            </a:r>
          </a:p>
        </p:txBody>
      </p:sp>
    </p:spTree>
    <p:extLst>
      <p:ext uri="{BB962C8B-B14F-4D97-AF65-F5344CB8AC3E}">
        <p14:creationId xmlns:p14="http://schemas.microsoft.com/office/powerpoint/2010/main" val="405530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Service Interface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15C71-209E-4640-9A46-DC60F4F2F6DE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61195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37E48-ADCE-4A64-B183-EA45D77AEB17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Get full employee details by ID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List of employees by parameters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Add employee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Update employee details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Remove employee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780BC37-71CF-4B28-9AD3-5B05D1E99B77}"/>
              </a:ext>
            </a:extLst>
          </p:cNvPr>
          <p:cNvCxnSpPr/>
          <p:nvPr/>
        </p:nvCxnSpPr>
        <p:spPr>
          <a:xfrm flipH="1">
            <a:off x="5212080" y="6299200"/>
            <a:ext cx="782320" cy="0"/>
          </a:xfrm>
          <a:prstGeom prst="straightConnector1">
            <a:avLst/>
          </a:prstGeom>
          <a:ln w="158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F4435C-95B9-40C3-988B-50FE16EA0391}"/>
              </a:ext>
            </a:extLst>
          </p:cNvPr>
          <p:cNvSpPr txBox="1"/>
          <p:nvPr/>
        </p:nvSpPr>
        <p:spPr>
          <a:xfrm>
            <a:off x="6096000" y="6039241"/>
            <a:ext cx="310896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Bahnschrift" panose="020B0502040204020203" pitchFamily="34" charset="0"/>
              </a:rPr>
              <a:t>Not physical delete!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D1307-76AD-462B-AD08-80D3E5648864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161317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 – Cont.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37E48-ADCE-4A64-B183-EA45D77AEB17}"/>
              </a:ext>
            </a:extLst>
          </p:cNvPr>
          <p:cNvSpPr txBox="1"/>
          <p:nvPr/>
        </p:nvSpPr>
        <p:spPr>
          <a:xfrm>
            <a:off x="952107" y="2007909"/>
            <a:ext cx="77488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Add document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Remove document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Get document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Retrieve documents by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D1307-76AD-462B-AD08-80D3E5648864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5333E5-C0B1-4E74-BBDF-F8F0A13BEF7B}"/>
              </a:ext>
            </a:extLst>
          </p:cNvPr>
          <p:cNvSpPr txBox="1"/>
          <p:nvPr/>
        </p:nvSpPr>
        <p:spPr>
          <a:xfrm>
            <a:off x="8212212" y="2194560"/>
            <a:ext cx="3288907" cy="1414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Q: Do we need a separate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Document Handler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service?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E862EC-17A1-4F59-98CF-3F0FEB21CB6E}"/>
              </a:ext>
            </a:extLst>
          </p:cNvPr>
          <p:cNvSpPr txBox="1"/>
          <p:nvPr/>
        </p:nvSpPr>
        <p:spPr>
          <a:xfrm>
            <a:off x="8212213" y="3795957"/>
            <a:ext cx="3027680" cy="1414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A: Since only the Employee entity requires docs, then no.</a:t>
            </a:r>
          </a:p>
        </p:txBody>
      </p:sp>
    </p:spTree>
    <p:extLst>
      <p:ext uri="{BB962C8B-B14F-4D97-AF65-F5344CB8AC3E}">
        <p14:creationId xmlns:p14="http://schemas.microsoft.com/office/powerpoint/2010/main" val="243474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857D39-C672-4160-B0C4-E62288B25614}"/>
              </a:ext>
            </a:extLst>
          </p:cNvPr>
          <p:cNvGraphicFramePr>
            <a:graphicFrameLocks noGrp="1"/>
          </p:cNvGraphicFramePr>
          <p:nvPr/>
        </p:nvGraphicFramePr>
        <p:xfrm>
          <a:off x="288471" y="1561737"/>
          <a:ext cx="11615057" cy="5210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686">
                  <a:extLst>
                    <a:ext uri="{9D8B030D-6E8A-4147-A177-3AD203B41FA5}">
                      <a16:colId xmlns:a16="http://schemas.microsoft.com/office/drawing/2014/main" val="1038824843"/>
                    </a:ext>
                  </a:extLst>
                </a:gridCol>
                <a:gridCol w="5583283">
                  <a:extLst>
                    <a:ext uri="{9D8B030D-6E8A-4147-A177-3AD203B41FA5}">
                      <a16:colId xmlns:a16="http://schemas.microsoft.com/office/drawing/2014/main" val="3381250861"/>
                    </a:ext>
                  </a:extLst>
                </a:gridCol>
                <a:gridCol w="2160088">
                  <a:extLst>
                    <a:ext uri="{9D8B030D-6E8A-4147-A177-3AD203B41FA5}">
                      <a16:colId xmlns:a16="http://schemas.microsoft.com/office/drawing/2014/main" val="13531915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Return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123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Get employee details by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GET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/v1/employee/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{id}</a:t>
                      </a:r>
                      <a:endParaRPr lang="en-US" sz="1800" dirty="0"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80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List employees by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GET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employees?</a:t>
                      </a:r>
                      <a:r>
                        <a:rPr lang="en-US" sz="1800" i="1" dirty="0" err="1">
                          <a:latin typeface="Consolas" panose="020B0609020204030204" pitchFamily="49" charset="0"/>
                        </a:rPr>
                        <a:t>name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=…&amp;birthdate=…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400 Bad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635094"/>
                  </a:ext>
                </a:extLst>
              </a:tr>
              <a:tr h="333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Add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POST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201 Created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400 Bad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16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Update employee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PUT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/v1/employee/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{id}</a:t>
                      </a: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400 Bad Request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53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Remove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DELETE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/v1/employee/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6437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D95BA24-3BC8-4183-A6BE-E6CA9DF7672C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369758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436900-BED4-4663-812B-2AF31B080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4325"/>
            <a:ext cx="12192000" cy="80708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62097C-05D2-4A98-8125-780FBA1AD3C6}"/>
              </a:ext>
            </a:extLst>
          </p:cNvPr>
          <p:cNvSpPr/>
          <p:nvPr/>
        </p:nvSpPr>
        <p:spPr>
          <a:xfrm>
            <a:off x="-217603" y="-120285"/>
            <a:ext cx="3519603" cy="696976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2AAD2-A073-42F6-BDEC-B7CFFA7ADF4C}"/>
              </a:ext>
            </a:extLst>
          </p:cNvPr>
          <p:cNvSpPr txBox="1"/>
          <p:nvPr/>
        </p:nvSpPr>
        <p:spPr>
          <a:xfrm>
            <a:off x="8676640" y="3585013"/>
            <a:ext cx="94249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Write </a:t>
            </a:r>
          </a:p>
          <a:p>
            <a:r>
              <a:rPr lang="en-US" sz="42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the </a:t>
            </a:r>
          </a:p>
          <a:p>
            <a:r>
              <a:rPr lang="en-US" sz="42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Architecture</a:t>
            </a:r>
          </a:p>
          <a:p>
            <a:r>
              <a:rPr lang="en-US" sz="42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Document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6E82D9-5A3C-4FD3-9BC3-6E2D70409926}"/>
              </a:ext>
            </a:extLst>
          </p:cNvPr>
          <p:cNvGrpSpPr/>
          <p:nvPr/>
        </p:nvGrpSpPr>
        <p:grpSpPr>
          <a:xfrm>
            <a:off x="50800" y="325120"/>
            <a:ext cx="4519734" cy="6068941"/>
            <a:chOff x="50800" y="325120"/>
            <a:chExt cx="4519734" cy="6068941"/>
          </a:xfrm>
          <a:noFill/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492FBB-3674-4AD9-A128-A79501E82F10}"/>
                </a:ext>
              </a:extLst>
            </p:cNvPr>
            <p:cNvGrpSpPr/>
            <p:nvPr/>
          </p:nvGrpSpPr>
          <p:grpSpPr>
            <a:xfrm>
              <a:off x="50800" y="325120"/>
              <a:ext cx="3740496" cy="970215"/>
              <a:chOff x="5010346" y="353505"/>
              <a:chExt cx="5615547" cy="1430520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EB6511D-86D3-40A9-98E9-E6CBB54B88B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9968D08-5C91-414C-8D24-996000472F74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9529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System’s Requirements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A7FFEEE-150F-4E50-8817-BCB9E181E99F}"/>
                  </a:ext>
                </a:extLst>
              </p:cNvPr>
              <p:cNvCxnSpPr>
                <a:cxnSpLocks/>
                <a:stCxn id="59" idx="4"/>
                <a:endCxn id="56" idx="0"/>
              </p:cNvCxnSpPr>
              <p:nvPr/>
            </p:nvCxnSpPr>
            <p:spPr>
              <a:xfrm>
                <a:off x="5241304" y="834271"/>
                <a:ext cx="0" cy="949754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C712AB1-39AC-430D-8649-67196598BE1D}"/>
                </a:ext>
              </a:extLst>
            </p:cNvPr>
            <p:cNvGrpSpPr/>
            <p:nvPr/>
          </p:nvGrpSpPr>
          <p:grpSpPr>
            <a:xfrm>
              <a:off x="50800" y="1295335"/>
              <a:ext cx="4519734" cy="970215"/>
              <a:chOff x="5010346" y="353505"/>
              <a:chExt cx="6785405" cy="1430520"/>
            </a:xfrm>
            <a:grpFill/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7BE06B1-1554-48F1-A56C-BA25A1D58A7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07DD5F8-41C3-4570-97CD-7B3D1AB84AD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6292805" cy="9529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Non-Functional Requirements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C760A5A8-5C4D-4EC3-B6A0-7EFC84A3EE98}"/>
                  </a:ext>
                </a:extLst>
              </p:cNvPr>
              <p:cNvCxnSpPr>
                <a:cxnSpLocks/>
                <a:stCxn id="56" idx="4"/>
                <a:endCxn id="53" idx="0"/>
              </p:cNvCxnSpPr>
              <p:nvPr/>
            </p:nvCxnSpPr>
            <p:spPr>
              <a:xfrm>
                <a:off x="5241304" y="834271"/>
                <a:ext cx="15253" cy="949754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F780F1F-5DC5-4DD2-B211-AE74F17593D6}"/>
                </a:ext>
              </a:extLst>
            </p:cNvPr>
            <p:cNvGrpSpPr/>
            <p:nvPr/>
          </p:nvGrpSpPr>
          <p:grpSpPr>
            <a:xfrm>
              <a:off x="50800" y="2265550"/>
              <a:ext cx="3740496" cy="936349"/>
              <a:chOff x="5010346" y="353505"/>
              <a:chExt cx="5615547" cy="1380585"/>
            </a:xfrm>
            <a:grpFill/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D8E27DE-D5D0-4AA7-B0D3-B54D242A43F2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8B787B-EDEF-4DFB-BA38-0B52754E844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Map the Components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849B17A-3D3A-47BB-8E14-60603FB38E6E}"/>
                  </a:ext>
                </a:extLst>
              </p:cNvPr>
              <p:cNvCxnSpPr>
                <a:cxnSpLocks/>
                <a:stCxn id="53" idx="4"/>
                <a:endCxn id="50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3FA18A-1083-410A-A6D9-6F4047229326}"/>
                </a:ext>
              </a:extLst>
            </p:cNvPr>
            <p:cNvGrpSpPr/>
            <p:nvPr/>
          </p:nvGrpSpPr>
          <p:grpSpPr>
            <a:xfrm>
              <a:off x="50800" y="3201899"/>
              <a:ext cx="3740496" cy="936349"/>
              <a:chOff x="5010346" y="353505"/>
              <a:chExt cx="5615547" cy="1380585"/>
            </a:xfrm>
            <a:grpFill/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AAA65CC-86C1-49AD-AF7A-215E0699A6D4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9B53B2-6DD2-43AB-A07D-9E8D59F6AFF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Select the Technology Stack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19AE5C9-E279-4D0A-BED8-614AB2100F3C}"/>
                  </a:ext>
                </a:extLst>
              </p:cNvPr>
              <p:cNvCxnSpPr>
                <a:cxnSpLocks/>
                <a:stCxn id="50" idx="4"/>
                <a:endCxn id="47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083ABC3-1B3D-4A02-B61E-9E491D2F0951}"/>
                </a:ext>
              </a:extLst>
            </p:cNvPr>
            <p:cNvGrpSpPr/>
            <p:nvPr/>
          </p:nvGrpSpPr>
          <p:grpSpPr>
            <a:xfrm>
              <a:off x="50800" y="4138248"/>
              <a:ext cx="3740496" cy="936349"/>
              <a:chOff x="5010346" y="353505"/>
              <a:chExt cx="5615547" cy="1380585"/>
            </a:xfrm>
            <a:grpFill/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F60749A-C7DB-4EF8-8485-C23694831B20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B248A2-C07E-42F9-B958-688C5FC7542F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Design the Architecture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EE5BA91-6B96-4B77-9654-F3D9BA1D1E4F}"/>
                  </a:ext>
                </a:extLst>
              </p:cNvPr>
              <p:cNvCxnSpPr>
                <a:cxnSpLocks/>
                <a:stCxn id="47" idx="4"/>
                <a:endCxn id="44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5518246-B7B2-4C55-84F2-05D125DBA3AA}"/>
                </a:ext>
              </a:extLst>
            </p:cNvPr>
            <p:cNvGrpSpPr/>
            <p:nvPr/>
          </p:nvGrpSpPr>
          <p:grpSpPr>
            <a:xfrm>
              <a:off x="50800" y="5074597"/>
              <a:ext cx="3740496" cy="936350"/>
              <a:chOff x="5010346" y="353505"/>
              <a:chExt cx="5615547" cy="138058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3B3DF2C-F48F-45DA-AD98-4ECA67447F93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88A8E7-0644-43DA-9974-02CB7A6405E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Write Architecture Document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F129D9D2-0EE5-4AF5-93F8-8EB615F9766A}"/>
                  </a:ext>
                </a:extLst>
              </p:cNvPr>
              <p:cNvCxnSpPr>
                <a:cxnSpLocks/>
                <a:stCxn id="44" idx="4"/>
                <a:endCxn id="42" idx="0"/>
              </p:cNvCxnSpPr>
              <p:nvPr/>
            </p:nvCxnSpPr>
            <p:spPr>
              <a:xfrm>
                <a:off x="5241304" y="834272"/>
                <a:ext cx="0" cy="899819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7557A2-E8F0-4DBE-B188-422A638DB5A2}"/>
                </a:ext>
              </a:extLst>
            </p:cNvPr>
            <p:cNvGrpSpPr/>
            <p:nvPr/>
          </p:nvGrpSpPr>
          <p:grpSpPr>
            <a:xfrm>
              <a:off x="50800" y="6010947"/>
              <a:ext cx="3740496" cy="383114"/>
              <a:chOff x="5010346" y="353505"/>
              <a:chExt cx="5615547" cy="564877"/>
            </a:xfrm>
            <a:grpFill/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C0F52C8-CD80-4B59-BFF6-3B64C3E884E5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A561B8-F34F-43E5-AAAD-C7655847589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Support the Team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8BD38BE-32FE-4680-9CDF-AC0FE651F235}"/>
              </a:ext>
            </a:extLst>
          </p:cNvPr>
          <p:cNvSpPr txBox="1"/>
          <p:nvPr/>
        </p:nvSpPr>
        <p:spPr>
          <a:xfrm>
            <a:off x="3144004" y="1910579"/>
            <a:ext cx="10086680" cy="1674433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Describes the Process and the Architecture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Must be Relevant for All Participants</a:t>
            </a:r>
          </a:p>
        </p:txBody>
      </p:sp>
    </p:spTree>
    <p:extLst>
      <p:ext uri="{BB962C8B-B14F-4D97-AF65-F5344CB8AC3E}">
        <p14:creationId xmlns:p14="http://schemas.microsoft.com/office/powerpoint/2010/main" val="53080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857D39-C672-4160-B0C4-E62288B25614}"/>
              </a:ext>
            </a:extLst>
          </p:cNvPr>
          <p:cNvGraphicFramePr>
            <a:graphicFrameLocks noGrp="1"/>
          </p:cNvGraphicFramePr>
          <p:nvPr/>
        </p:nvGraphicFramePr>
        <p:xfrm>
          <a:off x="288471" y="1561737"/>
          <a:ext cx="11615057" cy="3928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686">
                  <a:extLst>
                    <a:ext uri="{9D8B030D-6E8A-4147-A177-3AD203B41FA5}">
                      <a16:colId xmlns:a16="http://schemas.microsoft.com/office/drawing/2014/main" val="1038824843"/>
                    </a:ext>
                  </a:extLst>
                </a:gridCol>
                <a:gridCol w="5583283">
                  <a:extLst>
                    <a:ext uri="{9D8B030D-6E8A-4147-A177-3AD203B41FA5}">
                      <a16:colId xmlns:a16="http://schemas.microsoft.com/office/drawing/2014/main" val="3381250861"/>
                    </a:ext>
                  </a:extLst>
                </a:gridCol>
                <a:gridCol w="2160088">
                  <a:extLst>
                    <a:ext uri="{9D8B030D-6E8A-4147-A177-3AD203B41FA5}">
                      <a16:colId xmlns:a16="http://schemas.microsoft.com/office/drawing/2014/main" val="13531915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Return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123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Add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POST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/v1/employee/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{id}</a:t>
                      </a:r>
                      <a:r>
                        <a:rPr lang="en-US" sz="1800" i="0" dirty="0">
                          <a:latin typeface="Consolas" panose="020B0609020204030204" pitchFamily="49" charset="0"/>
                        </a:rPr>
                        <a:t>/document</a:t>
                      </a:r>
                      <a:endParaRPr lang="en-US" sz="1800" dirty="0">
                        <a:latin typeface="Consolas" panose="020B0609020204030204" pitchFamily="49" charset="0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201 Created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80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Remove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DELETE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/v1/employees/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{id}</a:t>
                      </a:r>
                      <a:r>
                        <a:rPr lang="en-US" sz="1800" i="0" dirty="0">
                          <a:latin typeface="Consolas" panose="020B0609020204030204" pitchFamily="49" charset="0"/>
                        </a:rPr>
                        <a:t>/document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800" i="1" dirty="0" err="1">
                          <a:latin typeface="Consolas" panose="020B0609020204030204" pitchFamily="49" charset="0"/>
                        </a:rPr>
                        <a:t>docid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635094"/>
                  </a:ext>
                </a:extLst>
              </a:tr>
              <a:tr h="333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Get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GET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/v1/employees/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{id}</a:t>
                      </a:r>
                      <a:r>
                        <a:rPr lang="en-US" sz="1800" i="0" dirty="0">
                          <a:latin typeface="Consolas" panose="020B0609020204030204" pitchFamily="49" charset="0"/>
                        </a:rPr>
                        <a:t>/document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800" i="1" dirty="0" err="1">
                          <a:latin typeface="Consolas" panose="020B0609020204030204" pitchFamily="49" charset="0"/>
                        </a:rPr>
                        <a:t>docid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}</a:t>
                      </a: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16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Retrieve documents for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GET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/v1/employees/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{id}</a:t>
                      </a:r>
                      <a:r>
                        <a:rPr lang="en-US" sz="1800" i="0" dirty="0">
                          <a:latin typeface="Consolas" panose="020B0609020204030204" pitchFamily="49" charset="0"/>
                        </a:rPr>
                        <a:t>/documents</a:t>
                      </a: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5387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D95BA24-3BC8-4183-A6BE-E6CA9DF7672C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274584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Employee Service Redundancy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ABDEF2-635F-4BCA-81D5-DEBE992592B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1821543" y="407053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Employee Service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344A6-CB82-4109-84C2-322B730D80A8}"/>
              </a:ext>
            </a:extLst>
          </p:cNvPr>
          <p:cNvCxnSpPr/>
          <p:nvPr/>
        </p:nvCxnSpPr>
        <p:spPr>
          <a:xfrm>
            <a:off x="4470400" y="3429000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9E66DA7-C91F-4355-B3C9-4EEB4659E4EE}"/>
              </a:ext>
            </a:extLst>
          </p:cNvPr>
          <p:cNvSpPr/>
          <p:nvPr/>
        </p:nvSpPr>
        <p:spPr>
          <a:xfrm>
            <a:off x="6817452" y="407053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Employee Service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FBC352-BEDA-40F4-8605-4201A3233538}"/>
              </a:ext>
            </a:extLst>
          </p:cNvPr>
          <p:cNvCxnSpPr/>
          <p:nvPr/>
        </p:nvCxnSpPr>
        <p:spPr>
          <a:xfrm>
            <a:off x="8493760" y="3428999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C9614C-2AD9-41EA-803C-446A1777B866}"/>
              </a:ext>
            </a:extLst>
          </p:cNvPr>
          <p:cNvCxnSpPr/>
          <p:nvPr/>
        </p:nvCxnSpPr>
        <p:spPr>
          <a:xfrm>
            <a:off x="6383079" y="2787468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F34DC4-BB43-487B-A2E5-0A3A055A4458}"/>
              </a:ext>
            </a:extLst>
          </p:cNvPr>
          <p:cNvCxnSpPr>
            <a:cxnSpLocks/>
          </p:cNvCxnSpPr>
          <p:nvPr/>
        </p:nvCxnSpPr>
        <p:spPr>
          <a:xfrm>
            <a:off x="4470400" y="3428999"/>
            <a:ext cx="4023360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DCB63-77AF-4235-83FB-89B342BF8CEE}"/>
              </a:ext>
            </a:extLst>
          </p:cNvPr>
          <p:cNvSpPr/>
          <p:nvPr/>
        </p:nvSpPr>
        <p:spPr>
          <a:xfrm>
            <a:off x="4470400" y="2074405"/>
            <a:ext cx="4071257" cy="7130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175067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87149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660504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33859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487935" y="5473635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263344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605047" y="5127691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10072146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07214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AFF940-0783-48BE-AEEF-E917208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35" y="1534945"/>
            <a:ext cx="1278873" cy="12788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7D728C-F603-45CA-B6E5-112B0378321B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739908" y="2371725"/>
            <a:ext cx="2017254" cy="9916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138FD5-791B-4D87-A801-E62426A8E4F8}"/>
              </a:ext>
            </a:extLst>
          </p:cNvPr>
          <p:cNvSpPr txBox="1"/>
          <p:nvPr/>
        </p:nvSpPr>
        <p:spPr>
          <a:xfrm>
            <a:off x="8619541" y="139933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Users’ Browser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B0689-9E43-44C2-B965-63CA611C9907}"/>
              </a:ext>
            </a:extLst>
          </p:cNvPr>
          <p:cNvSpPr txBox="1"/>
          <p:nvPr/>
        </p:nvSpPr>
        <p:spPr>
          <a:xfrm>
            <a:off x="9833978" y="2444486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HTML Page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AD8C2B-684F-4E93-8302-802BF6D4C1A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739908" y="2174382"/>
            <a:ext cx="2340866" cy="11751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68D5B0-0C75-424C-9441-13B935D550E6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461035" y="2813818"/>
            <a:ext cx="639437" cy="549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A5311A-8559-4D13-8CDB-774A15CA849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19534" y="2799974"/>
            <a:ext cx="804078" cy="5634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F98562-A7A9-4783-AD66-0F4543275954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556512" y="2743793"/>
            <a:ext cx="2224241" cy="6057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2DCE7E3-6A13-4B56-8136-FA2EBB7CD230}"/>
              </a:ext>
            </a:extLst>
          </p:cNvPr>
          <p:cNvSpPr txBox="1"/>
          <p:nvPr/>
        </p:nvSpPr>
        <p:spPr>
          <a:xfrm>
            <a:off x="4730966" y="2813818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REST API / HTTP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57ADD9-8E74-4D7A-8EEF-A1142CFD79DA}"/>
              </a:ext>
            </a:extLst>
          </p:cNvPr>
          <p:cNvSpPr txBox="1"/>
          <p:nvPr/>
        </p:nvSpPr>
        <p:spPr>
          <a:xfrm>
            <a:off x="8722011" y="4758359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9ABB1A-755C-491D-B7A8-3B4B649A7FEA}"/>
              </a:ext>
            </a:extLst>
          </p:cNvPr>
          <p:cNvGrpSpPr/>
          <p:nvPr/>
        </p:nvGrpSpPr>
        <p:grpSpPr>
          <a:xfrm>
            <a:off x="3949742" y="3936376"/>
            <a:ext cx="6723978" cy="1513331"/>
            <a:chOff x="3949742" y="3936376"/>
            <a:chExt cx="6723978" cy="151333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58826B4-25C7-4C95-8E5E-E3403B7B8CA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60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7AFF9E-4442-4C91-B577-23116620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720" y="3943427"/>
              <a:ext cx="0" cy="1494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5B02BB-2D30-40B5-B07C-934CA0D6E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86954" y="3936376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C6A501-3DCC-4481-BBAE-64170502D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742" y="4685523"/>
              <a:ext cx="6723978" cy="1503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507CB-89F8-4F1E-B360-E9B85C36E8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626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FA70DE-F89F-43F0-A6A5-2E6E010FD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42" y="4700560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4DDB4E-95F0-4D6E-9329-AB592D968AD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1857964" y="5765866"/>
            <a:ext cx="1405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A0B80FB-D79E-4AD8-B9B1-271278DA2D87}"/>
              </a:ext>
            </a:extLst>
          </p:cNvPr>
          <p:cNvSpPr txBox="1"/>
          <p:nvPr/>
        </p:nvSpPr>
        <p:spPr>
          <a:xfrm>
            <a:off x="2291989" y="5765866"/>
            <a:ext cx="8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BDFCA1-19CB-4CE5-B741-2034FF6BDB04}"/>
              </a:ext>
            </a:extLst>
          </p:cNvPr>
          <p:cNvSpPr/>
          <p:nvPr/>
        </p:nvSpPr>
        <p:spPr>
          <a:xfrm>
            <a:off x="6493993" y="3227734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0659F2-32B6-46E4-A060-DDC58683D62E}"/>
              </a:ext>
            </a:extLst>
          </p:cNvPr>
          <p:cNvSpPr/>
          <p:nvPr/>
        </p:nvSpPr>
        <p:spPr>
          <a:xfrm>
            <a:off x="9964401" y="5372497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ABCCE9E-1495-4B93-9BF4-757B211476BE}"/>
              </a:ext>
            </a:extLst>
          </p:cNvPr>
          <p:cNvSpPr/>
          <p:nvPr/>
        </p:nvSpPr>
        <p:spPr>
          <a:xfrm>
            <a:off x="9964401" y="3256076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EBB915-4C60-4CDE-AD74-19C8AA7F9E3B}"/>
              </a:ext>
            </a:extLst>
          </p:cNvPr>
          <p:cNvSpPr/>
          <p:nvPr/>
        </p:nvSpPr>
        <p:spPr>
          <a:xfrm>
            <a:off x="4795542" y="3222720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Allows managers to ask for an employee’s salary change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Allows HR representative to approve / reject the request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121-BED3-4A07-B726-48C3358C77A4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158005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2493168"/>
            <a:ext cx="424435" cy="39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5217367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3411966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197307-EEE3-4297-8928-2BEDD29CB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4411529"/>
            <a:ext cx="424434" cy="432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B0E086-55F2-4EA1-9FAB-2C5720B735D7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77719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7C4891-9FE5-45A1-A0CF-C2EEEB95C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925" y="2471731"/>
            <a:ext cx="3312569" cy="32078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289055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Service Interface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15C71-209E-4640-9A46-DC60F4F2F6DE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422747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37E48-ADCE-4A64-B183-EA45D77AEB17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Add salary request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Remove salary request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Get salary requests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Approve salary request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Reject salary request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D1307-76AD-462B-AD08-80D3E5648864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192814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857D39-C672-4160-B0C4-E62288B25614}"/>
              </a:ext>
            </a:extLst>
          </p:cNvPr>
          <p:cNvGraphicFramePr>
            <a:graphicFrameLocks noGrp="1"/>
          </p:cNvGraphicFramePr>
          <p:nvPr/>
        </p:nvGraphicFramePr>
        <p:xfrm>
          <a:off x="288471" y="1561737"/>
          <a:ext cx="11615057" cy="4387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686">
                  <a:extLst>
                    <a:ext uri="{9D8B030D-6E8A-4147-A177-3AD203B41FA5}">
                      <a16:colId xmlns:a16="http://schemas.microsoft.com/office/drawing/2014/main" val="1038824843"/>
                    </a:ext>
                  </a:extLst>
                </a:gridCol>
                <a:gridCol w="5583283">
                  <a:extLst>
                    <a:ext uri="{9D8B030D-6E8A-4147-A177-3AD203B41FA5}">
                      <a16:colId xmlns:a16="http://schemas.microsoft.com/office/drawing/2014/main" val="3381250861"/>
                    </a:ext>
                  </a:extLst>
                </a:gridCol>
                <a:gridCol w="2160088">
                  <a:extLst>
                    <a:ext uri="{9D8B030D-6E8A-4147-A177-3AD203B41FA5}">
                      <a16:colId xmlns:a16="http://schemas.microsoft.com/office/drawing/2014/main" val="13531915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Return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123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Add salary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POST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salaryRequest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400 Bad Request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80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Remove salary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DELETE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salaryRequest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635094"/>
                  </a:ext>
                </a:extLst>
              </a:tr>
              <a:tr h="333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Get salary requests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GET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salaryRequests</a:t>
                      </a: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16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Approve salary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POST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salaryRequest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{id}</a:t>
                      </a:r>
                      <a:r>
                        <a:rPr lang="en-US" sz="1800" i="0" dirty="0">
                          <a:latin typeface="Consolas" panose="020B0609020204030204" pitchFamily="49" charset="0"/>
                        </a:rPr>
                        <a:t>/approval</a:t>
                      </a: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053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Reject salary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POST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salaryRequest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{id}</a:t>
                      </a:r>
                      <a:r>
                        <a:rPr lang="en-US" sz="1800" i="0" dirty="0">
                          <a:latin typeface="Consolas" panose="020B0609020204030204" pitchFamily="49" charset="0"/>
                        </a:rPr>
                        <a:t>/rejection</a:t>
                      </a: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6437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D95BA24-3BC8-4183-A6BE-E6CA9DF7672C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68688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Salary Service Redundancy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ABDEF2-635F-4BCA-81D5-DEBE992592B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1821543" y="407053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344A6-CB82-4109-84C2-322B730D80A8}"/>
              </a:ext>
            </a:extLst>
          </p:cNvPr>
          <p:cNvCxnSpPr/>
          <p:nvPr/>
        </p:nvCxnSpPr>
        <p:spPr>
          <a:xfrm>
            <a:off x="4470400" y="3429000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9E66DA7-C91F-4355-B3C9-4EEB4659E4EE}"/>
              </a:ext>
            </a:extLst>
          </p:cNvPr>
          <p:cNvSpPr/>
          <p:nvPr/>
        </p:nvSpPr>
        <p:spPr>
          <a:xfrm>
            <a:off x="6817452" y="407053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FBC352-BEDA-40F4-8605-4201A3233538}"/>
              </a:ext>
            </a:extLst>
          </p:cNvPr>
          <p:cNvCxnSpPr/>
          <p:nvPr/>
        </p:nvCxnSpPr>
        <p:spPr>
          <a:xfrm>
            <a:off x="8493760" y="3428999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C9614C-2AD9-41EA-803C-446A1777B866}"/>
              </a:ext>
            </a:extLst>
          </p:cNvPr>
          <p:cNvCxnSpPr/>
          <p:nvPr/>
        </p:nvCxnSpPr>
        <p:spPr>
          <a:xfrm>
            <a:off x="6383079" y="2787468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F34DC4-BB43-487B-A2E5-0A3A055A4458}"/>
              </a:ext>
            </a:extLst>
          </p:cNvPr>
          <p:cNvCxnSpPr>
            <a:cxnSpLocks/>
          </p:cNvCxnSpPr>
          <p:nvPr/>
        </p:nvCxnSpPr>
        <p:spPr>
          <a:xfrm>
            <a:off x="4470400" y="3428999"/>
            <a:ext cx="4023360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DCB63-77AF-4235-83FB-89B342BF8CEE}"/>
              </a:ext>
            </a:extLst>
          </p:cNvPr>
          <p:cNvSpPr/>
          <p:nvPr/>
        </p:nvSpPr>
        <p:spPr>
          <a:xfrm>
            <a:off x="4470400" y="2074405"/>
            <a:ext cx="4071257" cy="7130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68036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B8DA20-2A2D-453E-A9F5-97C6D70B5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" y="-1098857"/>
            <a:ext cx="12192175" cy="79693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62097C-05D2-4A98-8125-780FBA1AD3C6}"/>
              </a:ext>
            </a:extLst>
          </p:cNvPr>
          <p:cNvSpPr/>
          <p:nvPr/>
        </p:nvSpPr>
        <p:spPr>
          <a:xfrm>
            <a:off x="-217603" y="-120285"/>
            <a:ext cx="3519603" cy="696976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2AAD2-A073-42F6-BDEC-B7CFFA7ADF4C}"/>
              </a:ext>
            </a:extLst>
          </p:cNvPr>
          <p:cNvSpPr txBox="1"/>
          <p:nvPr/>
        </p:nvSpPr>
        <p:spPr>
          <a:xfrm>
            <a:off x="8603882" y="2348932"/>
            <a:ext cx="3540757" cy="203132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Support</a:t>
            </a:r>
            <a:br>
              <a:rPr lang="en-US" sz="4200" dirty="0">
                <a:solidFill>
                  <a:srgbClr val="542708"/>
                </a:solidFill>
                <a:latin typeface="Bahnschrift SemiBold" panose="020B0502040204020203" pitchFamily="34" charset="0"/>
              </a:rPr>
            </a:br>
            <a:r>
              <a:rPr lang="en-US" sz="42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the</a:t>
            </a:r>
            <a:br>
              <a:rPr lang="en-US" sz="4200" dirty="0">
                <a:solidFill>
                  <a:srgbClr val="542708"/>
                </a:solidFill>
                <a:latin typeface="Bahnschrift SemiBold" panose="020B0502040204020203" pitchFamily="34" charset="0"/>
              </a:rPr>
            </a:br>
            <a:r>
              <a:rPr lang="en-US" sz="42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Team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6E82D9-5A3C-4FD3-9BC3-6E2D70409926}"/>
              </a:ext>
            </a:extLst>
          </p:cNvPr>
          <p:cNvGrpSpPr/>
          <p:nvPr/>
        </p:nvGrpSpPr>
        <p:grpSpPr>
          <a:xfrm>
            <a:off x="50800" y="325120"/>
            <a:ext cx="4519734" cy="6068941"/>
            <a:chOff x="50800" y="325120"/>
            <a:chExt cx="4519734" cy="6068941"/>
          </a:xfrm>
          <a:noFill/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F492FBB-3674-4AD9-A128-A79501E82F10}"/>
                </a:ext>
              </a:extLst>
            </p:cNvPr>
            <p:cNvGrpSpPr/>
            <p:nvPr/>
          </p:nvGrpSpPr>
          <p:grpSpPr>
            <a:xfrm>
              <a:off x="50800" y="325120"/>
              <a:ext cx="3740496" cy="970215"/>
              <a:chOff x="5010346" y="353505"/>
              <a:chExt cx="5615547" cy="1430520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EB6511D-86D3-40A9-98E9-E6CBB54B88B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9968D08-5C91-414C-8D24-996000472F74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9529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System’s Requirements</a:t>
                </a: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A7FFEEE-150F-4E50-8817-BCB9E181E99F}"/>
                  </a:ext>
                </a:extLst>
              </p:cNvPr>
              <p:cNvCxnSpPr>
                <a:cxnSpLocks/>
                <a:stCxn id="59" idx="4"/>
                <a:endCxn id="56" idx="0"/>
              </p:cNvCxnSpPr>
              <p:nvPr/>
            </p:nvCxnSpPr>
            <p:spPr>
              <a:xfrm>
                <a:off x="5241304" y="834271"/>
                <a:ext cx="0" cy="949754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C712AB1-39AC-430D-8649-67196598BE1D}"/>
                </a:ext>
              </a:extLst>
            </p:cNvPr>
            <p:cNvGrpSpPr/>
            <p:nvPr/>
          </p:nvGrpSpPr>
          <p:grpSpPr>
            <a:xfrm>
              <a:off x="50800" y="1295335"/>
              <a:ext cx="4519734" cy="970215"/>
              <a:chOff x="5010346" y="353505"/>
              <a:chExt cx="6785405" cy="1430520"/>
            </a:xfrm>
            <a:grpFill/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7BE06B1-1554-48F1-A56C-BA25A1D58A76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07DD5F8-41C3-4570-97CD-7B3D1AB84AD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6292805" cy="95297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Understand the Non-Functional Requirements</a:t>
                </a: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C760A5A8-5C4D-4EC3-B6A0-7EFC84A3EE98}"/>
                  </a:ext>
                </a:extLst>
              </p:cNvPr>
              <p:cNvCxnSpPr>
                <a:cxnSpLocks/>
                <a:stCxn id="56" idx="4"/>
                <a:endCxn id="53" idx="0"/>
              </p:cNvCxnSpPr>
              <p:nvPr/>
            </p:nvCxnSpPr>
            <p:spPr>
              <a:xfrm>
                <a:off x="5241304" y="834271"/>
                <a:ext cx="15253" cy="949754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F780F1F-5DC5-4DD2-B211-AE74F17593D6}"/>
                </a:ext>
              </a:extLst>
            </p:cNvPr>
            <p:cNvGrpSpPr/>
            <p:nvPr/>
          </p:nvGrpSpPr>
          <p:grpSpPr>
            <a:xfrm>
              <a:off x="50800" y="2265550"/>
              <a:ext cx="3740496" cy="936349"/>
              <a:chOff x="5010346" y="353505"/>
              <a:chExt cx="5615547" cy="1380585"/>
            </a:xfrm>
            <a:grpFill/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D8E27DE-D5D0-4AA7-B0D3-B54D242A43F2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8B787B-EDEF-4DFB-BA38-0B52754E8446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Map the Components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E849B17A-3D3A-47BB-8E14-60603FB38E6E}"/>
                  </a:ext>
                </a:extLst>
              </p:cNvPr>
              <p:cNvCxnSpPr>
                <a:cxnSpLocks/>
                <a:stCxn id="53" idx="4"/>
                <a:endCxn id="50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3FA18A-1083-410A-A6D9-6F4047229326}"/>
                </a:ext>
              </a:extLst>
            </p:cNvPr>
            <p:cNvGrpSpPr/>
            <p:nvPr/>
          </p:nvGrpSpPr>
          <p:grpSpPr>
            <a:xfrm>
              <a:off x="50800" y="3201899"/>
              <a:ext cx="3740496" cy="936349"/>
              <a:chOff x="5010346" y="353505"/>
              <a:chExt cx="5615547" cy="1380585"/>
            </a:xfrm>
            <a:grpFill/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AAA65CC-86C1-49AD-AF7A-215E0699A6D4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B9B53B2-6DD2-43AB-A07D-9E8D59F6AFF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Select the Technology Stack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819AE5C9-E279-4D0A-BED8-614AB2100F3C}"/>
                  </a:ext>
                </a:extLst>
              </p:cNvPr>
              <p:cNvCxnSpPr>
                <a:cxnSpLocks/>
                <a:stCxn id="50" idx="4"/>
                <a:endCxn id="47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083ABC3-1B3D-4A02-B61E-9E491D2F0951}"/>
                </a:ext>
              </a:extLst>
            </p:cNvPr>
            <p:cNvGrpSpPr/>
            <p:nvPr/>
          </p:nvGrpSpPr>
          <p:grpSpPr>
            <a:xfrm>
              <a:off x="50800" y="4138248"/>
              <a:ext cx="3740496" cy="936349"/>
              <a:chOff x="5010346" y="353505"/>
              <a:chExt cx="5615547" cy="1380585"/>
            </a:xfrm>
            <a:grpFill/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F60749A-C7DB-4EF8-8485-C23694831B20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AB248A2-C07E-42F9-B958-688C5FC7542F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Design the Architecture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EE5BA91-6B96-4B77-9654-F3D9BA1D1E4F}"/>
                  </a:ext>
                </a:extLst>
              </p:cNvPr>
              <p:cNvCxnSpPr>
                <a:cxnSpLocks/>
                <a:stCxn id="47" idx="4"/>
                <a:endCxn id="44" idx="0"/>
              </p:cNvCxnSpPr>
              <p:nvPr/>
            </p:nvCxnSpPr>
            <p:spPr>
              <a:xfrm>
                <a:off x="5241304" y="834272"/>
                <a:ext cx="0" cy="899818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5518246-B7B2-4C55-84F2-05D125DBA3AA}"/>
                </a:ext>
              </a:extLst>
            </p:cNvPr>
            <p:cNvGrpSpPr/>
            <p:nvPr/>
          </p:nvGrpSpPr>
          <p:grpSpPr>
            <a:xfrm>
              <a:off x="50800" y="5074597"/>
              <a:ext cx="3740496" cy="936350"/>
              <a:chOff x="5010346" y="353505"/>
              <a:chExt cx="5615547" cy="138058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3B3DF2C-F48F-45DA-AD98-4ECA67447F93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088A8E7-0644-43DA-9974-02CB7A6405E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Write Architecture Document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F129D9D2-0EE5-4AF5-93F8-8EB615F9766A}"/>
                  </a:ext>
                </a:extLst>
              </p:cNvPr>
              <p:cNvCxnSpPr>
                <a:cxnSpLocks/>
                <a:stCxn id="44" idx="4"/>
                <a:endCxn id="42" idx="0"/>
              </p:cNvCxnSpPr>
              <p:nvPr/>
            </p:nvCxnSpPr>
            <p:spPr>
              <a:xfrm>
                <a:off x="5241304" y="834272"/>
                <a:ext cx="0" cy="899819"/>
              </a:xfrm>
              <a:prstGeom prst="straightConnector1">
                <a:avLst/>
              </a:prstGeom>
              <a:grpFill/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7557A2-E8F0-4DBE-B188-422A638DB5A2}"/>
                </a:ext>
              </a:extLst>
            </p:cNvPr>
            <p:cNvGrpSpPr/>
            <p:nvPr/>
          </p:nvGrpSpPr>
          <p:grpSpPr>
            <a:xfrm>
              <a:off x="50800" y="6010947"/>
              <a:ext cx="3740496" cy="383114"/>
              <a:chOff x="5010346" y="353505"/>
              <a:chExt cx="5615547" cy="564877"/>
            </a:xfrm>
            <a:grpFill/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C0F52C8-CD80-4B59-BFF6-3B64C3E884E5}"/>
                  </a:ext>
                </a:extLst>
              </p:cNvPr>
              <p:cNvSpPr/>
              <p:nvPr/>
            </p:nvSpPr>
            <p:spPr>
              <a:xfrm>
                <a:off x="5010346" y="353505"/>
                <a:ext cx="461913" cy="48076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9A561B8-F34F-43E5-AAAD-C76558475897}"/>
                  </a:ext>
                </a:extLst>
              </p:cNvPr>
              <p:cNvSpPr txBox="1"/>
              <p:nvPr/>
            </p:nvSpPr>
            <p:spPr>
              <a:xfrm>
                <a:off x="5502946" y="373826"/>
                <a:ext cx="5122947" cy="54455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Support the Team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8BD38BE-32FE-4680-9CDF-AC0FE651F235}"/>
              </a:ext>
            </a:extLst>
          </p:cNvPr>
          <p:cNvSpPr txBox="1"/>
          <p:nvPr/>
        </p:nvSpPr>
        <p:spPr>
          <a:xfrm>
            <a:off x="2948308" y="4575682"/>
            <a:ext cx="10086680" cy="1674433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The Architecture will change a lot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Bahnschrift" panose="020B0502040204020203" pitchFamily="34" charset="0"/>
              </a:rPr>
              <a:t>Make sure it will stay relevant</a:t>
            </a:r>
          </a:p>
        </p:txBody>
      </p:sp>
    </p:spTree>
    <p:extLst>
      <p:ext uri="{BB962C8B-B14F-4D97-AF65-F5344CB8AC3E}">
        <p14:creationId xmlns:p14="http://schemas.microsoft.com/office/powerpoint/2010/main" val="18658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87149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660504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33859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487935" y="5473635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263344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605047" y="5127691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10072146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07214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AFF940-0783-48BE-AEEF-E917208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35" y="1534945"/>
            <a:ext cx="1278873" cy="12788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7D728C-F603-45CA-B6E5-112B0378321B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739908" y="2371725"/>
            <a:ext cx="2017254" cy="9916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138FD5-791B-4D87-A801-E62426A8E4F8}"/>
              </a:ext>
            </a:extLst>
          </p:cNvPr>
          <p:cNvSpPr txBox="1"/>
          <p:nvPr/>
        </p:nvSpPr>
        <p:spPr>
          <a:xfrm>
            <a:off x="8619541" y="139933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Users’ Browser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B0689-9E43-44C2-B965-63CA611C9907}"/>
              </a:ext>
            </a:extLst>
          </p:cNvPr>
          <p:cNvSpPr txBox="1"/>
          <p:nvPr/>
        </p:nvSpPr>
        <p:spPr>
          <a:xfrm>
            <a:off x="9833978" y="2444486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HTML Page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AD8C2B-684F-4E93-8302-802BF6D4C1A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739908" y="2174382"/>
            <a:ext cx="2340866" cy="11751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68D5B0-0C75-424C-9441-13B935D550E6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461035" y="2813818"/>
            <a:ext cx="639437" cy="549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A5311A-8559-4D13-8CDB-774A15CA849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19534" y="2799974"/>
            <a:ext cx="804078" cy="5634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F98562-A7A9-4783-AD66-0F4543275954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556512" y="2743793"/>
            <a:ext cx="2224241" cy="6057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2DCE7E3-6A13-4B56-8136-FA2EBB7CD230}"/>
              </a:ext>
            </a:extLst>
          </p:cNvPr>
          <p:cNvSpPr txBox="1"/>
          <p:nvPr/>
        </p:nvSpPr>
        <p:spPr>
          <a:xfrm>
            <a:off x="4730966" y="2813818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REST API / HTTP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57ADD9-8E74-4D7A-8EEF-A1142CFD79DA}"/>
              </a:ext>
            </a:extLst>
          </p:cNvPr>
          <p:cNvSpPr txBox="1"/>
          <p:nvPr/>
        </p:nvSpPr>
        <p:spPr>
          <a:xfrm>
            <a:off x="8722011" y="4758359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9ABB1A-755C-491D-B7A8-3B4B649A7FEA}"/>
              </a:ext>
            </a:extLst>
          </p:cNvPr>
          <p:cNvGrpSpPr/>
          <p:nvPr/>
        </p:nvGrpSpPr>
        <p:grpSpPr>
          <a:xfrm>
            <a:off x="3949742" y="3936376"/>
            <a:ext cx="6723978" cy="1513331"/>
            <a:chOff x="3949742" y="3936376"/>
            <a:chExt cx="6723978" cy="151333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58826B4-25C7-4C95-8E5E-E3403B7B8CA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60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7AFF9E-4442-4C91-B577-23116620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720" y="3943427"/>
              <a:ext cx="0" cy="1494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5B02BB-2D30-40B5-B07C-934CA0D6E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86954" y="3936376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C6A501-3DCC-4481-BBAE-64170502D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742" y="4685523"/>
              <a:ext cx="6723978" cy="1503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507CB-89F8-4F1E-B360-E9B85C36E8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626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FA70DE-F89F-43F0-A6A5-2E6E010FD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42" y="4700560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4DDB4E-95F0-4D6E-9329-AB592D968AD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1857964" y="5765866"/>
            <a:ext cx="1405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A0B80FB-D79E-4AD8-B9B1-271278DA2D87}"/>
              </a:ext>
            </a:extLst>
          </p:cNvPr>
          <p:cNvSpPr txBox="1"/>
          <p:nvPr/>
        </p:nvSpPr>
        <p:spPr>
          <a:xfrm>
            <a:off x="2291989" y="5765866"/>
            <a:ext cx="8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BDFCA1-19CB-4CE5-B741-2034FF6BDB04}"/>
              </a:ext>
            </a:extLst>
          </p:cNvPr>
          <p:cNvSpPr/>
          <p:nvPr/>
        </p:nvSpPr>
        <p:spPr>
          <a:xfrm>
            <a:off x="8213933" y="3227734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0659F2-32B6-46E4-A060-DDC58683D62E}"/>
              </a:ext>
            </a:extLst>
          </p:cNvPr>
          <p:cNvSpPr/>
          <p:nvPr/>
        </p:nvSpPr>
        <p:spPr>
          <a:xfrm>
            <a:off x="9964401" y="5372497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ABCCE9E-1495-4B93-9BF4-757B211476BE}"/>
              </a:ext>
            </a:extLst>
          </p:cNvPr>
          <p:cNvSpPr/>
          <p:nvPr/>
        </p:nvSpPr>
        <p:spPr>
          <a:xfrm>
            <a:off x="9964401" y="3256076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EBB915-4C60-4CDE-AD74-19C8AA7F9E3B}"/>
              </a:ext>
            </a:extLst>
          </p:cNvPr>
          <p:cNvSpPr/>
          <p:nvPr/>
        </p:nvSpPr>
        <p:spPr>
          <a:xfrm>
            <a:off x="4795542" y="3222720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EE2420-0C72-41B7-92AC-7A48AB5526AD}"/>
              </a:ext>
            </a:extLst>
          </p:cNvPr>
          <p:cNvSpPr/>
          <p:nvPr/>
        </p:nvSpPr>
        <p:spPr>
          <a:xfrm>
            <a:off x="6504601" y="3222722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6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Allows employees to manage their vacation days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Allows HR to set available vacation days for employees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121-BED3-4A07-B726-48C3358C77A4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353850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523993" y="2493168"/>
            <a:ext cx="424435" cy="393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7848-4E14-484E-9168-0CF591AF3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5217367"/>
            <a:ext cx="424434" cy="43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3411966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197307-EEE3-4297-8928-2BEDD29CB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4411529"/>
            <a:ext cx="424434" cy="432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B0E086-55F2-4EA1-9FAB-2C5720B735D7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228652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7C4891-9FE5-45A1-A0CF-C2EEEB95C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925" y="2471731"/>
            <a:ext cx="3312569" cy="32078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157313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Service Interface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15C71-209E-4640-9A46-DC60F4F2F6DE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3803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737E48-ADCE-4A64-B183-EA45D77AEB17}"/>
              </a:ext>
            </a:extLst>
          </p:cNvPr>
          <p:cNvSpPr txBox="1"/>
          <p:nvPr/>
        </p:nvSpPr>
        <p:spPr>
          <a:xfrm>
            <a:off x="952107" y="2007909"/>
            <a:ext cx="7748833" cy="2710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Set available vacation days (by HR)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Get available vacation days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Reduce vacation days (by employees)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D1307-76AD-462B-AD08-80D3E5648864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238815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API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857D39-C672-4160-B0C4-E62288B25614}"/>
              </a:ext>
            </a:extLst>
          </p:cNvPr>
          <p:cNvGraphicFramePr>
            <a:graphicFrameLocks noGrp="1"/>
          </p:cNvGraphicFramePr>
          <p:nvPr/>
        </p:nvGraphicFramePr>
        <p:xfrm>
          <a:off x="288471" y="1561737"/>
          <a:ext cx="11615057" cy="264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1686">
                  <a:extLst>
                    <a:ext uri="{9D8B030D-6E8A-4147-A177-3AD203B41FA5}">
                      <a16:colId xmlns:a16="http://schemas.microsoft.com/office/drawing/2014/main" val="1038824843"/>
                    </a:ext>
                  </a:extLst>
                </a:gridCol>
                <a:gridCol w="5583283">
                  <a:extLst>
                    <a:ext uri="{9D8B030D-6E8A-4147-A177-3AD203B41FA5}">
                      <a16:colId xmlns:a16="http://schemas.microsoft.com/office/drawing/2014/main" val="3381250861"/>
                    </a:ext>
                  </a:extLst>
                </a:gridCol>
                <a:gridCol w="2160088">
                  <a:extLst>
                    <a:ext uri="{9D8B030D-6E8A-4147-A177-3AD203B41FA5}">
                      <a16:colId xmlns:a16="http://schemas.microsoft.com/office/drawing/2014/main" val="13531915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Functionality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Return Codes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123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Bahnschrift" panose="020B0502040204020203" pitchFamily="34" charset="0"/>
                        </a:rPr>
                        <a:t>Set available vacation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PUT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/v1/vacation/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{</a:t>
                      </a:r>
                      <a:r>
                        <a:rPr lang="en-US" sz="1800" i="1" dirty="0" err="1">
                          <a:latin typeface="Consolas" panose="020B0609020204030204" pitchFamily="49" charset="0"/>
                        </a:rPr>
                        <a:t>empid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80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Get available vacation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GET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/v1/vacation/{</a:t>
                      </a:r>
                      <a:r>
                        <a:rPr lang="en-US" sz="1800" i="1" dirty="0" err="1">
                          <a:latin typeface="Consolas" panose="020B0609020204030204" pitchFamily="49" charset="0"/>
                        </a:rPr>
                        <a:t>empid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404 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635094"/>
                  </a:ext>
                </a:extLst>
              </a:tr>
              <a:tr h="333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Bahnschrift" panose="020B0502040204020203" pitchFamily="34" charset="0"/>
                          <a:ea typeface="+mn-ea"/>
                          <a:cs typeface="+mn-cs"/>
                        </a:rPr>
                        <a:t>Reduce vacation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POST /</a:t>
                      </a:r>
                      <a:r>
                        <a:rPr lang="en-US" sz="1800" dirty="0" err="1">
                          <a:latin typeface="Consolas" panose="020B0609020204030204" pitchFamily="49" charset="0"/>
                        </a:rPr>
                        <a:t>api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/v1/vacation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/{</a:t>
                      </a:r>
                      <a:r>
                        <a:rPr lang="en-US" sz="1800" i="1" dirty="0" err="1">
                          <a:latin typeface="Consolas" panose="020B0609020204030204" pitchFamily="49" charset="0"/>
                        </a:rPr>
                        <a:t>empid</a:t>
                      </a:r>
                      <a:r>
                        <a:rPr lang="en-US" sz="1800" i="1" dirty="0">
                          <a:latin typeface="Consolas" panose="020B0609020204030204" pitchFamily="49" charset="0"/>
                        </a:rPr>
                        <a:t>}/</a:t>
                      </a:r>
                      <a:r>
                        <a:rPr lang="en-US" sz="1800" dirty="0">
                          <a:latin typeface="Consolas" panose="020B0609020204030204" pitchFamily="49" charset="0"/>
                        </a:rPr>
                        <a:t>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Consolas" panose="020B0609020204030204" pitchFamily="49" charset="0"/>
                        </a:rPr>
                        <a:t>200 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2164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D95BA24-3BC8-4183-A6BE-E6CA9DF7672C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367427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Vacation Service Redundancy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ABDEF2-635F-4BCA-81D5-DEBE992592B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1821543" y="407053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344A6-CB82-4109-84C2-322B730D80A8}"/>
              </a:ext>
            </a:extLst>
          </p:cNvPr>
          <p:cNvCxnSpPr/>
          <p:nvPr/>
        </p:nvCxnSpPr>
        <p:spPr>
          <a:xfrm>
            <a:off x="4470400" y="3429000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9E66DA7-C91F-4355-B3C9-4EEB4659E4EE}"/>
              </a:ext>
            </a:extLst>
          </p:cNvPr>
          <p:cNvSpPr/>
          <p:nvPr/>
        </p:nvSpPr>
        <p:spPr>
          <a:xfrm>
            <a:off x="6817452" y="407053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FBC352-BEDA-40F4-8605-4201A3233538}"/>
              </a:ext>
            </a:extLst>
          </p:cNvPr>
          <p:cNvCxnSpPr/>
          <p:nvPr/>
        </p:nvCxnSpPr>
        <p:spPr>
          <a:xfrm>
            <a:off x="8493760" y="3428999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C9614C-2AD9-41EA-803C-446A1777B866}"/>
              </a:ext>
            </a:extLst>
          </p:cNvPr>
          <p:cNvCxnSpPr/>
          <p:nvPr/>
        </p:nvCxnSpPr>
        <p:spPr>
          <a:xfrm>
            <a:off x="6383079" y="2787468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F34DC4-BB43-487B-A2E5-0A3A055A4458}"/>
              </a:ext>
            </a:extLst>
          </p:cNvPr>
          <p:cNvCxnSpPr>
            <a:cxnSpLocks/>
          </p:cNvCxnSpPr>
          <p:nvPr/>
        </p:nvCxnSpPr>
        <p:spPr>
          <a:xfrm>
            <a:off x="4470400" y="3428999"/>
            <a:ext cx="4023360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F1DCB63-77AF-4235-83FB-89B342BF8CEE}"/>
              </a:ext>
            </a:extLst>
          </p:cNvPr>
          <p:cNvSpPr/>
          <p:nvPr/>
        </p:nvSpPr>
        <p:spPr>
          <a:xfrm>
            <a:off x="4470400" y="2074405"/>
            <a:ext cx="4071257" cy="7130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98949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Components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87149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660504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33859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487935" y="5473635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263344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605047" y="5127691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10072146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07214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AFF940-0783-48BE-AEEF-E917208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35" y="1534945"/>
            <a:ext cx="1278873" cy="12788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7D728C-F603-45CA-B6E5-112B0378321B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739908" y="2371725"/>
            <a:ext cx="2017254" cy="9916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138FD5-791B-4D87-A801-E62426A8E4F8}"/>
              </a:ext>
            </a:extLst>
          </p:cNvPr>
          <p:cNvSpPr txBox="1"/>
          <p:nvPr/>
        </p:nvSpPr>
        <p:spPr>
          <a:xfrm>
            <a:off x="8619541" y="139933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Users’ Browser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B0689-9E43-44C2-B965-63CA611C9907}"/>
              </a:ext>
            </a:extLst>
          </p:cNvPr>
          <p:cNvSpPr txBox="1"/>
          <p:nvPr/>
        </p:nvSpPr>
        <p:spPr>
          <a:xfrm>
            <a:off x="9833978" y="2444486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HTML Page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AD8C2B-684F-4E93-8302-802BF6D4C1A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739908" y="2174382"/>
            <a:ext cx="2340866" cy="11751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68D5B0-0C75-424C-9441-13B935D550E6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461035" y="2813818"/>
            <a:ext cx="639437" cy="549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A5311A-8559-4D13-8CDB-774A15CA849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19534" y="2799974"/>
            <a:ext cx="804078" cy="5634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F98562-A7A9-4783-AD66-0F4543275954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556512" y="2743793"/>
            <a:ext cx="2224241" cy="6057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2DCE7E3-6A13-4B56-8136-FA2EBB7CD230}"/>
              </a:ext>
            </a:extLst>
          </p:cNvPr>
          <p:cNvSpPr txBox="1"/>
          <p:nvPr/>
        </p:nvSpPr>
        <p:spPr>
          <a:xfrm>
            <a:off x="4730966" y="2813818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REST API / HTTP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57ADD9-8E74-4D7A-8EEF-A1142CFD79DA}"/>
              </a:ext>
            </a:extLst>
          </p:cNvPr>
          <p:cNvSpPr txBox="1"/>
          <p:nvPr/>
        </p:nvSpPr>
        <p:spPr>
          <a:xfrm>
            <a:off x="8722011" y="4758359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9ABB1A-755C-491D-B7A8-3B4B649A7FEA}"/>
              </a:ext>
            </a:extLst>
          </p:cNvPr>
          <p:cNvGrpSpPr/>
          <p:nvPr/>
        </p:nvGrpSpPr>
        <p:grpSpPr>
          <a:xfrm>
            <a:off x="3949742" y="3936376"/>
            <a:ext cx="6723978" cy="1513331"/>
            <a:chOff x="3949742" y="3936376"/>
            <a:chExt cx="6723978" cy="151333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58826B4-25C7-4C95-8E5E-E3403B7B8CA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60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7AFF9E-4442-4C91-B577-23116620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720" y="3943427"/>
              <a:ext cx="0" cy="1494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5B02BB-2D30-40B5-B07C-934CA0D6E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86954" y="3936376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C6A501-3DCC-4481-BBAE-64170502D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742" y="4685523"/>
              <a:ext cx="6723978" cy="1503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507CB-89F8-4F1E-B360-E9B85C36E8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626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FA70DE-F89F-43F0-A6A5-2E6E010FD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42" y="4700560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4DDB4E-95F0-4D6E-9329-AB592D968AD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1857964" y="5765866"/>
            <a:ext cx="1405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A0B80FB-D79E-4AD8-B9B1-271278DA2D87}"/>
              </a:ext>
            </a:extLst>
          </p:cNvPr>
          <p:cNvSpPr txBox="1"/>
          <p:nvPr/>
        </p:nvSpPr>
        <p:spPr>
          <a:xfrm>
            <a:off x="2291989" y="5765866"/>
            <a:ext cx="8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BDFCA1-19CB-4CE5-B741-2034FF6BDB04}"/>
              </a:ext>
            </a:extLst>
          </p:cNvPr>
          <p:cNvSpPr/>
          <p:nvPr/>
        </p:nvSpPr>
        <p:spPr>
          <a:xfrm>
            <a:off x="3146739" y="5349096"/>
            <a:ext cx="1570563" cy="8142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0659F2-32B6-46E4-A060-DDC58683D62E}"/>
              </a:ext>
            </a:extLst>
          </p:cNvPr>
          <p:cNvSpPr/>
          <p:nvPr/>
        </p:nvSpPr>
        <p:spPr>
          <a:xfrm>
            <a:off x="9964401" y="5372497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ABCCE9E-1495-4B93-9BF4-757B211476BE}"/>
              </a:ext>
            </a:extLst>
          </p:cNvPr>
          <p:cNvSpPr/>
          <p:nvPr/>
        </p:nvSpPr>
        <p:spPr>
          <a:xfrm>
            <a:off x="9964401" y="3256076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EBB915-4C60-4CDE-AD74-19C8AA7F9E3B}"/>
              </a:ext>
            </a:extLst>
          </p:cNvPr>
          <p:cNvSpPr/>
          <p:nvPr/>
        </p:nvSpPr>
        <p:spPr>
          <a:xfrm>
            <a:off x="4795542" y="3222720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8EC4A5-351A-42CF-8798-2C6854578D70}"/>
              </a:ext>
            </a:extLst>
          </p:cNvPr>
          <p:cNvSpPr/>
          <p:nvPr/>
        </p:nvSpPr>
        <p:spPr>
          <a:xfrm>
            <a:off x="6504779" y="3223770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2FBE957-CA0B-4904-8C42-3A11F1CD21D4}"/>
              </a:ext>
            </a:extLst>
          </p:cNvPr>
          <p:cNvSpPr/>
          <p:nvPr/>
        </p:nvSpPr>
        <p:spPr>
          <a:xfrm>
            <a:off x="8237966" y="3223772"/>
            <a:ext cx="1570563" cy="81426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5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9350133" cy="3634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What it does: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Queries the database once a month for salary data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3000" dirty="0">
                <a:latin typeface="Bahnschrift" panose="020B0502040204020203" pitchFamily="34" charset="0"/>
              </a:rPr>
              <a:t>Passes payment data to the external payment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4121-BED3-4A07-B726-48C3358C77A4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403311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0E729B4-BFF5-4038-9C15-3F53148142CE}"/>
              </a:ext>
            </a:extLst>
          </p:cNvPr>
          <p:cNvSpPr txBox="1"/>
          <p:nvPr/>
        </p:nvSpPr>
        <p:spPr>
          <a:xfrm>
            <a:off x="132080" y="76537"/>
            <a:ext cx="47038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rgbClr val="542708"/>
                </a:solidFill>
                <a:latin typeface="Bahnschrift SemiBold" panose="020B0502040204020203" pitchFamily="34" charset="0"/>
              </a:rPr>
              <a:t>Conclusion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742725-AD39-4486-AF58-85CF8726ED57}"/>
              </a:ext>
            </a:extLst>
          </p:cNvPr>
          <p:cNvGrpSpPr/>
          <p:nvPr/>
        </p:nvGrpSpPr>
        <p:grpSpPr>
          <a:xfrm>
            <a:off x="5010346" y="353505"/>
            <a:ext cx="5615547" cy="923360"/>
            <a:chOff x="5010346" y="353505"/>
            <a:chExt cx="5615547" cy="92336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1427251-7316-4515-A0E3-BF954C1298AD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A803AC-0011-4C39-9D57-082D08FE812D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Understand the System’s Requirements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D7598DA-41D8-4DA1-9C8A-02A00208236D}"/>
                </a:ext>
              </a:extLst>
            </p:cNvPr>
            <p:cNvCxnSpPr>
              <a:stCxn id="3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C2A811-CE98-4932-BBBC-720ACA1DF20E}"/>
              </a:ext>
            </a:extLst>
          </p:cNvPr>
          <p:cNvGrpSpPr/>
          <p:nvPr/>
        </p:nvGrpSpPr>
        <p:grpSpPr>
          <a:xfrm>
            <a:off x="5010346" y="1252080"/>
            <a:ext cx="6785405" cy="923360"/>
            <a:chOff x="5010346" y="353505"/>
            <a:chExt cx="6785405" cy="9233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8F2936-2864-4E5D-852D-4C4BF2689546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3DFAFD-F69F-404E-8D83-EABA2631ECF4}"/>
                </a:ext>
              </a:extLst>
            </p:cNvPr>
            <p:cNvSpPr txBox="1"/>
            <p:nvPr/>
          </p:nvSpPr>
          <p:spPr>
            <a:xfrm>
              <a:off x="5502946" y="373825"/>
              <a:ext cx="62928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Understand the Non-Functional Requirements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C193F47-A99E-444A-BA76-19D015677ABD}"/>
                </a:ext>
              </a:extLst>
            </p:cNvPr>
            <p:cNvCxnSpPr>
              <a:stCxn id="12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E873D1-B9BB-45A2-BBB4-7E4A4D8DCFF5}"/>
              </a:ext>
            </a:extLst>
          </p:cNvPr>
          <p:cNvGrpSpPr/>
          <p:nvPr/>
        </p:nvGrpSpPr>
        <p:grpSpPr>
          <a:xfrm>
            <a:off x="5010346" y="2188838"/>
            <a:ext cx="5615547" cy="923360"/>
            <a:chOff x="5010346" y="353505"/>
            <a:chExt cx="5615547" cy="92336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EC3D82C-1861-4E11-BA73-EB5B81AAE078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C45034-F90F-4F46-90BD-3C3B206FC2C8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Map the Components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1D43852-50FB-4B31-94EC-C3E55D3602E7}"/>
                </a:ext>
              </a:extLst>
            </p:cNvPr>
            <p:cNvCxnSpPr>
              <a:stCxn id="16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CA10B8-5BB0-4E8F-9E81-4FC5912E25C1}"/>
              </a:ext>
            </a:extLst>
          </p:cNvPr>
          <p:cNvGrpSpPr/>
          <p:nvPr/>
        </p:nvGrpSpPr>
        <p:grpSpPr>
          <a:xfrm>
            <a:off x="5010346" y="3106485"/>
            <a:ext cx="5615547" cy="923360"/>
            <a:chOff x="5010346" y="353505"/>
            <a:chExt cx="5615547" cy="92336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5CE2781-5D91-4A7E-BA1F-DF64C174628D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917B62-4242-47D5-B386-FC469BC69F80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Select the Technology Stack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42B67AC-0A4E-4467-A352-01C9E259F020}"/>
                </a:ext>
              </a:extLst>
            </p:cNvPr>
            <p:cNvCxnSpPr>
              <a:stCxn id="20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8029BB-6EE1-4726-94B3-4A04D0F23E95}"/>
              </a:ext>
            </a:extLst>
          </p:cNvPr>
          <p:cNvGrpSpPr/>
          <p:nvPr/>
        </p:nvGrpSpPr>
        <p:grpSpPr>
          <a:xfrm>
            <a:off x="5010346" y="4024132"/>
            <a:ext cx="5615547" cy="923360"/>
            <a:chOff x="5010346" y="353505"/>
            <a:chExt cx="5615547" cy="92336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8C7835-934A-4486-B725-95AEEEC14029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AB34A0-2DA7-42D7-AB38-C8DE7222802E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Design the Architecture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ACE0F0C-5AA0-4033-B2B8-C989B940A33F}"/>
                </a:ext>
              </a:extLst>
            </p:cNvPr>
            <p:cNvCxnSpPr>
              <a:stCxn id="24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DC3AADA-749A-48BE-83AB-CD06297EE7FB}"/>
              </a:ext>
            </a:extLst>
          </p:cNvPr>
          <p:cNvGrpSpPr/>
          <p:nvPr/>
        </p:nvGrpSpPr>
        <p:grpSpPr>
          <a:xfrm>
            <a:off x="5010346" y="4934914"/>
            <a:ext cx="5615547" cy="923360"/>
            <a:chOff x="5010346" y="353505"/>
            <a:chExt cx="5615547" cy="92336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2E39BCB-846A-4700-B193-99945897611A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3FEBE7-96B3-4956-A016-E09F9B489D6A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Write Architecture Document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6702181-32B6-4A9F-BC23-D0496FD92C62}"/>
                </a:ext>
              </a:extLst>
            </p:cNvPr>
            <p:cNvCxnSpPr>
              <a:stCxn id="28" idx="4"/>
            </p:cNvCxnSpPr>
            <p:nvPr/>
          </p:nvCxnSpPr>
          <p:spPr>
            <a:xfrm flipH="1">
              <a:off x="5241302" y="834272"/>
              <a:ext cx="1" cy="442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976A799-28B6-4FAB-B0EB-837E40F33DD5}"/>
              </a:ext>
            </a:extLst>
          </p:cNvPr>
          <p:cNvGrpSpPr/>
          <p:nvPr/>
        </p:nvGrpSpPr>
        <p:grpSpPr>
          <a:xfrm>
            <a:off x="5010346" y="5845696"/>
            <a:ext cx="5615547" cy="481985"/>
            <a:chOff x="5010346" y="353505"/>
            <a:chExt cx="5615547" cy="48198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A4AEC91-DC68-4C9F-886C-B8E589DB89BC}"/>
                </a:ext>
              </a:extLst>
            </p:cNvPr>
            <p:cNvSpPr/>
            <p:nvPr/>
          </p:nvSpPr>
          <p:spPr>
            <a:xfrm>
              <a:off x="5010346" y="353505"/>
              <a:ext cx="461913" cy="480767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774A1F-B147-46BE-A188-4988DA824B7E}"/>
                </a:ext>
              </a:extLst>
            </p:cNvPr>
            <p:cNvSpPr txBox="1"/>
            <p:nvPr/>
          </p:nvSpPr>
          <p:spPr>
            <a:xfrm>
              <a:off x="5502946" y="373825"/>
              <a:ext cx="5122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Support the Team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07063E2-F04D-4A6C-A3DC-D8884B673045}"/>
              </a:ext>
            </a:extLst>
          </p:cNvPr>
          <p:cNvSpPr/>
          <p:nvPr/>
        </p:nvSpPr>
        <p:spPr>
          <a:xfrm>
            <a:off x="4835952" y="1058091"/>
            <a:ext cx="6829140" cy="861774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7A7815-A606-4050-93D8-88B044DEB17D}"/>
              </a:ext>
            </a:extLst>
          </p:cNvPr>
          <p:cNvSpPr/>
          <p:nvPr/>
        </p:nvSpPr>
        <p:spPr>
          <a:xfrm>
            <a:off x="4835952" y="3801375"/>
            <a:ext cx="6829140" cy="861774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8D7D02-CD5B-40BD-B53A-17614809A8C1}"/>
              </a:ext>
            </a:extLst>
          </p:cNvPr>
          <p:cNvGrpSpPr/>
          <p:nvPr/>
        </p:nvGrpSpPr>
        <p:grpSpPr>
          <a:xfrm>
            <a:off x="3606268" y="1001337"/>
            <a:ext cx="998728" cy="998694"/>
            <a:chOff x="9566029" y="3288025"/>
            <a:chExt cx="1156475" cy="118634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16A8728-52B4-48E9-9F51-95608D25F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1427" y="3296585"/>
              <a:ext cx="354606" cy="70921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7B0D945-6236-4786-92AC-16BC7BF86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5498" y="3288025"/>
              <a:ext cx="354606" cy="70921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7389FD6-87B8-4EAA-AB00-D3F16AAF7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595" y="3389381"/>
              <a:ext cx="354606" cy="709211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D1F24A8-1DA4-472E-AE30-DC585005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5904" y="3748343"/>
              <a:ext cx="354606" cy="70921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9FA5410-87EB-4A48-A678-6F1AA745B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7898" y="3568862"/>
              <a:ext cx="354606" cy="70921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535FE38-7EEB-4E15-B4C0-7023102DA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5092" y="3642631"/>
              <a:ext cx="354606" cy="70921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A117227-546D-4689-B2D6-43930CA9E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6029" y="3765162"/>
              <a:ext cx="354606" cy="709211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32D3BCC-315E-443F-8623-5F09A44E431C}"/>
              </a:ext>
            </a:extLst>
          </p:cNvPr>
          <p:cNvGrpSpPr/>
          <p:nvPr/>
        </p:nvGrpSpPr>
        <p:grpSpPr>
          <a:xfrm>
            <a:off x="3646277" y="3727501"/>
            <a:ext cx="998728" cy="998694"/>
            <a:chOff x="9566029" y="3288025"/>
            <a:chExt cx="1156475" cy="1186348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3CA67B4-8726-428C-AB47-B754B8280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1427" y="3296585"/>
              <a:ext cx="354606" cy="709211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F2AC295-F49C-44C7-98C4-4C9BF22E1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5498" y="3288025"/>
              <a:ext cx="354606" cy="709211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ECB346D8-EF78-4A6E-9C1F-9C744CF85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595" y="3389381"/>
              <a:ext cx="354606" cy="709211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6C01A63-9BE2-4699-9289-29AB94922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5904" y="3748343"/>
              <a:ext cx="354606" cy="709211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7993AEC-CBCC-4D71-BA0F-340FEC9DD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7898" y="3568862"/>
              <a:ext cx="354606" cy="709211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10EFC0C-2223-4E47-9178-119B910BA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5092" y="3642631"/>
              <a:ext cx="354606" cy="709211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8877EA7-8366-4F65-8BDC-F58662AD1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6029" y="3765162"/>
              <a:ext cx="354606" cy="709211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231E2F9E-9C93-427F-B351-E274D756B1AB}"/>
              </a:ext>
            </a:extLst>
          </p:cNvPr>
          <p:cNvSpPr txBox="1"/>
          <p:nvPr/>
        </p:nvSpPr>
        <p:spPr>
          <a:xfrm>
            <a:off x="246686" y="4438780"/>
            <a:ext cx="4358309" cy="2012539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Learn about Unknown Scenarios Early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Grow Ambassadors</a:t>
            </a:r>
          </a:p>
        </p:txBody>
      </p:sp>
    </p:spTree>
    <p:extLst>
      <p:ext uri="{BB962C8B-B14F-4D97-AF65-F5344CB8AC3E}">
        <p14:creationId xmlns:p14="http://schemas.microsoft.com/office/powerpoint/2010/main" val="320450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Application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7C979-0239-4F9A-A9A1-27CB101F7A7B}"/>
              </a:ext>
            </a:extLst>
          </p:cNvPr>
          <p:cNvSpPr txBox="1"/>
          <p:nvPr/>
        </p:nvSpPr>
        <p:spPr>
          <a:xfrm>
            <a:off x="952107" y="2007909"/>
            <a:ext cx="7748833" cy="4557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Web App &amp; Web API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Mobile App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Console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Service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Bahnschrift" panose="020B0502040204020203" pitchFamily="34" charset="0"/>
              </a:rPr>
              <a:t>Desktop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BBCE1-237E-48D6-9292-72E4198EDA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53"/>
          <a:stretch/>
        </p:blipFill>
        <p:spPr>
          <a:xfrm>
            <a:off x="5474282" y="5311123"/>
            <a:ext cx="424435" cy="393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9AD04-FDFE-4C98-9AD1-166619F7D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2446471"/>
            <a:ext cx="424434" cy="432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C97C1-C08B-4A4A-8BA5-59F03BE980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474283" y="6023205"/>
            <a:ext cx="424434" cy="432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197307-EEE3-4297-8928-2BEDD29CB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3993" y="4411529"/>
            <a:ext cx="424434" cy="432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B0E086-55F2-4EA1-9FAB-2C5720B735D7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0638E8-E4A6-4A0A-A942-16AE1B0D32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5"/>
          <a:stretch/>
        </p:blipFill>
        <p:spPr>
          <a:xfrm flipH="1">
            <a:off x="5521386" y="3430627"/>
            <a:ext cx="424434" cy="4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1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7C4891-9FE5-45A1-A0CF-C2EEEB95C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925" y="2471731"/>
            <a:ext cx="3312569" cy="32078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408364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668486" y="2002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Timer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C8D7AD-5714-452B-B35B-6B05133813A6}"/>
              </a:ext>
            </a:extLst>
          </p:cNvPr>
          <p:cNvSpPr/>
          <p:nvPr/>
        </p:nvSpPr>
        <p:spPr>
          <a:xfrm>
            <a:off x="3668485" y="3135086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Business 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16300-7AC4-4B6B-ACF8-EB3ACEE3C7DA}"/>
              </a:ext>
            </a:extLst>
          </p:cNvPr>
          <p:cNvSpPr/>
          <p:nvPr/>
        </p:nvSpPr>
        <p:spPr>
          <a:xfrm>
            <a:off x="3668484" y="426720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Data Access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FCDA69F5-FA4B-462A-9C8A-9008E581965E}"/>
              </a:ext>
            </a:extLst>
          </p:cNvPr>
          <p:cNvSpPr/>
          <p:nvPr/>
        </p:nvSpPr>
        <p:spPr>
          <a:xfrm>
            <a:off x="4805680" y="5659120"/>
            <a:ext cx="1788160" cy="1045029"/>
          </a:xfrm>
          <a:prstGeom prst="flowChartMagneticDisk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15C71-209E-4640-9A46-DC60F4F2F6DE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</p:spTree>
    <p:extLst>
      <p:ext uri="{BB962C8B-B14F-4D97-AF65-F5344CB8AC3E}">
        <p14:creationId xmlns:p14="http://schemas.microsoft.com/office/powerpoint/2010/main" val="8171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913204" y="603315"/>
            <a:ext cx="5661836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Payment Interface Redundancy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59440E-A5BD-41F8-A39D-6CB28C4167F3}"/>
              </a:ext>
            </a:extLst>
          </p:cNvPr>
          <p:cNvSpPr/>
          <p:nvPr/>
        </p:nvSpPr>
        <p:spPr>
          <a:xfrm>
            <a:off x="3708493" y="238397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ABDEF2-635F-4BCA-81D5-DEBE992592BB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23BA20-3080-4BCA-9AF6-CABDF597517A}"/>
              </a:ext>
            </a:extLst>
          </p:cNvPr>
          <p:cNvSpPr/>
          <p:nvPr/>
        </p:nvSpPr>
        <p:spPr>
          <a:xfrm>
            <a:off x="3708492" y="4070531"/>
            <a:ext cx="4071257" cy="10450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BD5351-F192-4453-AC4E-BBA8664F8544}"/>
              </a:ext>
            </a:extLst>
          </p:cNvPr>
          <p:cNvCxnSpPr/>
          <p:nvPr/>
        </p:nvCxnSpPr>
        <p:spPr>
          <a:xfrm>
            <a:off x="5496560" y="3429000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A344A6-CB82-4109-84C2-322B730D80A8}"/>
              </a:ext>
            </a:extLst>
          </p:cNvPr>
          <p:cNvCxnSpPr/>
          <p:nvPr/>
        </p:nvCxnSpPr>
        <p:spPr>
          <a:xfrm>
            <a:off x="5892800" y="3429000"/>
            <a:ext cx="0" cy="64153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BC4E92A-A2B4-4DAD-A9AD-D0D7B484619E}"/>
              </a:ext>
            </a:extLst>
          </p:cNvPr>
          <p:cNvSpPr txBox="1"/>
          <p:nvPr/>
        </p:nvSpPr>
        <p:spPr>
          <a:xfrm>
            <a:off x="4470400" y="3453057"/>
            <a:ext cx="1137917" cy="491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Is Alive</a:t>
            </a:r>
          </a:p>
        </p:txBody>
      </p:sp>
    </p:spTree>
    <p:extLst>
      <p:ext uri="{BB962C8B-B14F-4D97-AF65-F5344CB8AC3E}">
        <p14:creationId xmlns:p14="http://schemas.microsoft.com/office/powerpoint/2010/main" val="413812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Messaging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87149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660504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33859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487935" y="5473635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263344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605047" y="5127691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10072146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07214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AFF940-0783-48BE-AEEF-E917208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35" y="1534945"/>
            <a:ext cx="1278873" cy="12788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7D728C-F603-45CA-B6E5-112B0378321B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739908" y="2371725"/>
            <a:ext cx="2017254" cy="9916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138FD5-791B-4D87-A801-E62426A8E4F8}"/>
              </a:ext>
            </a:extLst>
          </p:cNvPr>
          <p:cNvSpPr txBox="1"/>
          <p:nvPr/>
        </p:nvSpPr>
        <p:spPr>
          <a:xfrm>
            <a:off x="8619541" y="139933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Users’ Browser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B0689-9E43-44C2-B965-63CA611C9907}"/>
              </a:ext>
            </a:extLst>
          </p:cNvPr>
          <p:cNvSpPr txBox="1"/>
          <p:nvPr/>
        </p:nvSpPr>
        <p:spPr>
          <a:xfrm>
            <a:off x="9833978" y="2444486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HTML Page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AD8C2B-684F-4E93-8302-802BF6D4C1A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739908" y="2174382"/>
            <a:ext cx="2340866" cy="11751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68D5B0-0C75-424C-9441-13B935D550E6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461035" y="2813818"/>
            <a:ext cx="639437" cy="549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A5311A-8559-4D13-8CDB-774A15CA849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19534" y="2799974"/>
            <a:ext cx="804078" cy="5634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F98562-A7A9-4783-AD66-0F4543275954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556512" y="2743793"/>
            <a:ext cx="2224241" cy="6057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2DCE7E3-6A13-4B56-8136-FA2EBB7CD230}"/>
              </a:ext>
            </a:extLst>
          </p:cNvPr>
          <p:cNvSpPr txBox="1"/>
          <p:nvPr/>
        </p:nvSpPr>
        <p:spPr>
          <a:xfrm>
            <a:off x="4730966" y="2813818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REST API / HTTP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57ADD9-8E74-4D7A-8EEF-A1142CFD79DA}"/>
              </a:ext>
            </a:extLst>
          </p:cNvPr>
          <p:cNvSpPr txBox="1"/>
          <p:nvPr/>
        </p:nvSpPr>
        <p:spPr>
          <a:xfrm>
            <a:off x="8722011" y="4758359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9ABB1A-755C-491D-B7A8-3B4B649A7FEA}"/>
              </a:ext>
            </a:extLst>
          </p:cNvPr>
          <p:cNvGrpSpPr/>
          <p:nvPr/>
        </p:nvGrpSpPr>
        <p:grpSpPr>
          <a:xfrm>
            <a:off x="3949742" y="3936376"/>
            <a:ext cx="6723978" cy="1513331"/>
            <a:chOff x="3949742" y="3936376"/>
            <a:chExt cx="6723978" cy="151333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58826B4-25C7-4C95-8E5E-E3403B7B8CA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60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7AFF9E-4442-4C91-B577-23116620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720" y="3943427"/>
              <a:ext cx="0" cy="1494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5B02BB-2D30-40B5-B07C-934CA0D6E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86954" y="3936376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C6A501-3DCC-4481-BBAE-64170502D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742" y="4685523"/>
              <a:ext cx="6723978" cy="1503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507CB-89F8-4F1E-B360-E9B85C36E8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626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FA70DE-F89F-43F0-A6A5-2E6E010FD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42" y="4700560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4DDB4E-95F0-4D6E-9329-AB592D968AD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1857964" y="5765866"/>
            <a:ext cx="1405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A0B80FB-D79E-4AD8-B9B1-271278DA2D87}"/>
              </a:ext>
            </a:extLst>
          </p:cNvPr>
          <p:cNvSpPr txBox="1"/>
          <p:nvPr/>
        </p:nvSpPr>
        <p:spPr>
          <a:xfrm>
            <a:off x="2291989" y="5765866"/>
            <a:ext cx="8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E4C89A-B018-41EA-85A7-78FC9CE6A79E}"/>
              </a:ext>
            </a:extLst>
          </p:cNvPr>
          <p:cNvCxnSpPr>
            <a:cxnSpLocks/>
          </p:cNvCxnSpPr>
          <p:nvPr/>
        </p:nvCxnSpPr>
        <p:spPr>
          <a:xfrm flipH="1" flipV="1">
            <a:off x="9337040" y="5127692"/>
            <a:ext cx="496938" cy="930405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8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814221" y="603315"/>
            <a:ext cx="634753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 – Queue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833E45-931C-47D2-B45A-33784DA38C3E}"/>
              </a:ext>
            </a:extLst>
          </p:cNvPr>
          <p:cNvSpPr txBox="1"/>
          <p:nvPr/>
        </p:nvSpPr>
        <p:spPr>
          <a:xfrm>
            <a:off x="303521" y="1451618"/>
            <a:ext cx="77488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Queue Alternatives: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A89DF7-7BC8-44A1-990E-45342FDC7278}"/>
              </a:ext>
            </a:extLst>
          </p:cNvPr>
          <p:cNvSpPr/>
          <p:nvPr/>
        </p:nvSpPr>
        <p:spPr>
          <a:xfrm>
            <a:off x="861375" y="2499455"/>
            <a:ext cx="446553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Self Developed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3FC716-5BC9-4FFB-997C-CBC44C7778C2}"/>
              </a:ext>
            </a:extLst>
          </p:cNvPr>
          <p:cNvSpPr/>
          <p:nvPr/>
        </p:nvSpPr>
        <p:spPr>
          <a:xfrm>
            <a:off x="861375" y="3563510"/>
            <a:ext cx="446553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969872-8B3B-49E0-855B-03A51E65F388}"/>
              </a:ext>
            </a:extLst>
          </p:cNvPr>
          <p:cNvSpPr/>
          <p:nvPr/>
        </p:nvSpPr>
        <p:spPr>
          <a:xfrm>
            <a:off x="861375" y="4576823"/>
            <a:ext cx="446553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Kafka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163831-A4B1-4E76-A868-3834DB9E9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68" y="3679340"/>
            <a:ext cx="576992" cy="5978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9BEDB9-1C27-430F-AEAC-1FB77F424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64" y="4692653"/>
            <a:ext cx="401000" cy="59789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F1CEE25-9770-4D7A-82AF-3C358E0F25F9}"/>
              </a:ext>
            </a:extLst>
          </p:cNvPr>
          <p:cNvGrpSpPr/>
          <p:nvPr/>
        </p:nvGrpSpPr>
        <p:grpSpPr>
          <a:xfrm>
            <a:off x="1698433" y="2531681"/>
            <a:ext cx="2348204" cy="765106"/>
            <a:chOff x="6813550" y="2914234"/>
            <a:chExt cx="2348204" cy="76510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186EB77-79C4-4D3E-AE4C-82128BEB5D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13550" y="2914234"/>
              <a:ext cx="2348204" cy="765106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59D147-7841-4542-8C1F-C7E2E3D94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5089" y="2914234"/>
              <a:ext cx="2296665" cy="765106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73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6741F8-E235-4732-B9D5-283C6A1ACE38}"/>
              </a:ext>
            </a:extLst>
          </p:cNvPr>
          <p:cNvGraphicFramePr>
            <a:graphicFrameLocks noGrp="1"/>
          </p:cNvGraphicFramePr>
          <p:nvPr/>
        </p:nvGraphicFramePr>
        <p:xfrm>
          <a:off x="988828" y="1855980"/>
          <a:ext cx="9494874" cy="1493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64958">
                  <a:extLst>
                    <a:ext uri="{9D8B030D-6E8A-4147-A177-3AD203B41FA5}">
                      <a16:colId xmlns:a16="http://schemas.microsoft.com/office/drawing/2014/main" val="440576578"/>
                    </a:ext>
                  </a:extLst>
                </a:gridCol>
                <a:gridCol w="3164958">
                  <a:extLst>
                    <a:ext uri="{9D8B030D-6E8A-4147-A177-3AD203B41FA5}">
                      <a16:colId xmlns:a16="http://schemas.microsoft.com/office/drawing/2014/main" val="3636227342"/>
                    </a:ext>
                  </a:extLst>
                </a:gridCol>
                <a:gridCol w="3164958">
                  <a:extLst>
                    <a:ext uri="{9D8B030D-6E8A-4147-A177-3AD203B41FA5}">
                      <a16:colId xmlns:a16="http://schemas.microsoft.com/office/drawing/2014/main" val="3341179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39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Rabbit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General purpose message-broker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Easy to setup</a:t>
                      </a:r>
                    </a:p>
                    <a:p>
                      <a:r>
                        <a:rPr lang="en-US" sz="1800" dirty="0"/>
                        <a:t>Easy to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5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66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74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6741F8-E235-4732-B9D5-283C6A1ACE38}"/>
              </a:ext>
            </a:extLst>
          </p:cNvPr>
          <p:cNvGraphicFramePr>
            <a:graphicFrameLocks noGrp="1"/>
          </p:cNvGraphicFramePr>
          <p:nvPr/>
        </p:nvGraphicFramePr>
        <p:xfrm>
          <a:off x="988828" y="1855980"/>
          <a:ext cx="9494874" cy="1706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64958">
                  <a:extLst>
                    <a:ext uri="{9D8B030D-6E8A-4147-A177-3AD203B41FA5}">
                      <a16:colId xmlns:a16="http://schemas.microsoft.com/office/drawing/2014/main" val="440576578"/>
                    </a:ext>
                  </a:extLst>
                </a:gridCol>
                <a:gridCol w="3164958">
                  <a:extLst>
                    <a:ext uri="{9D8B030D-6E8A-4147-A177-3AD203B41FA5}">
                      <a16:colId xmlns:a16="http://schemas.microsoft.com/office/drawing/2014/main" val="3636227342"/>
                    </a:ext>
                  </a:extLst>
                </a:gridCol>
                <a:gridCol w="3164958">
                  <a:extLst>
                    <a:ext uri="{9D8B030D-6E8A-4147-A177-3AD203B41FA5}">
                      <a16:colId xmlns:a16="http://schemas.microsoft.com/office/drawing/2014/main" val="3341179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Alternative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39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Rabbit MQ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General purpose message-broker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Easy to setup</a:t>
                      </a:r>
                    </a:p>
                    <a:p>
                      <a:r>
                        <a:rPr lang="en-US" sz="1800" dirty="0"/>
                        <a:t>Easy to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5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dirty="0"/>
                        <a:t>Apache Kafka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Stream processing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Perfect for data intensive scenarios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66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14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2814221" y="603315"/>
            <a:ext cx="6347533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Technology Stack – Queue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CCABD-29F8-4E40-8DE9-F7A3A89BA393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833E45-931C-47D2-B45A-33784DA38C3E}"/>
              </a:ext>
            </a:extLst>
          </p:cNvPr>
          <p:cNvSpPr txBox="1"/>
          <p:nvPr/>
        </p:nvSpPr>
        <p:spPr>
          <a:xfrm>
            <a:off x="303521" y="1451618"/>
            <a:ext cx="7748833" cy="864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000" dirty="0">
                <a:latin typeface="Bahnschrift" panose="020B0502040204020203" pitchFamily="34" charset="0"/>
              </a:rPr>
              <a:t>Queue Alternatives: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A89DF7-7BC8-44A1-990E-45342FDC7278}"/>
              </a:ext>
            </a:extLst>
          </p:cNvPr>
          <p:cNvSpPr/>
          <p:nvPr/>
        </p:nvSpPr>
        <p:spPr>
          <a:xfrm>
            <a:off x="861375" y="2499455"/>
            <a:ext cx="446553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Self Developed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3FC716-5BC9-4FFB-997C-CBC44C7778C2}"/>
              </a:ext>
            </a:extLst>
          </p:cNvPr>
          <p:cNvSpPr/>
          <p:nvPr/>
        </p:nvSpPr>
        <p:spPr>
          <a:xfrm>
            <a:off x="861375" y="3563510"/>
            <a:ext cx="446553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RabbitMQ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969872-8B3B-49E0-855B-03A51E65F388}"/>
              </a:ext>
            </a:extLst>
          </p:cNvPr>
          <p:cNvSpPr/>
          <p:nvPr/>
        </p:nvSpPr>
        <p:spPr>
          <a:xfrm>
            <a:off x="861375" y="4576823"/>
            <a:ext cx="4465538" cy="8295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" panose="020B0502040204020203" pitchFamily="34" charset="0"/>
              </a:rPr>
              <a:t>Kafka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163831-A4B1-4E76-A868-3834DB9E9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68" y="3679340"/>
            <a:ext cx="576992" cy="5978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9BEDB9-1C27-430F-AEAC-1FB77F424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64" y="4692653"/>
            <a:ext cx="401000" cy="597898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B5BAB6D2-BE99-4D82-81C6-E25A38A899D9}"/>
              </a:ext>
            </a:extLst>
          </p:cNvPr>
          <p:cNvSpPr/>
          <p:nvPr/>
        </p:nvSpPr>
        <p:spPr>
          <a:xfrm>
            <a:off x="5987987" y="3281254"/>
            <a:ext cx="581247" cy="1295569"/>
          </a:xfrm>
          <a:prstGeom prst="leftBrace">
            <a:avLst>
              <a:gd name="adj1" fmla="val 39912"/>
              <a:gd name="adj2" fmla="val 50000"/>
            </a:avLst>
          </a:prstGeom>
          <a:ln w="127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E49BDA-961A-463F-908B-6EDFC05970DC}"/>
              </a:ext>
            </a:extLst>
          </p:cNvPr>
          <p:cNvSpPr txBox="1"/>
          <p:nvPr/>
        </p:nvSpPr>
        <p:spPr>
          <a:xfrm>
            <a:off x="6762306" y="3444949"/>
            <a:ext cx="3381153" cy="86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No data stream involved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ahnschrift" panose="020B0502040204020203" pitchFamily="34" charset="0"/>
              </a:rPr>
              <a:t>Easy to use</a:t>
            </a:r>
          </a:p>
        </p:txBody>
      </p:sp>
    </p:spTree>
    <p:extLst>
      <p:ext uri="{BB962C8B-B14F-4D97-AF65-F5344CB8AC3E}">
        <p14:creationId xmlns:p14="http://schemas.microsoft.com/office/powerpoint/2010/main" val="413933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6" grpId="0" animBg="1"/>
      <p:bldP spid="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2CFFA2-5536-460B-B2F5-D9BF03F4A17A}"/>
              </a:ext>
            </a:extLst>
          </p:cNvPr>
          <p:cNvSpPr/>
          <p:nvPr/>
        </p:nvSpPr>
        <p:spPr>
          <a:xfrm>
            <a:off x="3497344" y="603315"/>
            <a:ext cx="4477732" cy="829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Bahnschrift" panose="020B0502040204020203" pitchFamily="34" charset="0"/>
              </a:rPr>
              <a:t>Logic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A9EE73-33B6-4EA1-B75C-848981A4EBC7}"/>
              </a:ext>
            </a:extLst>
          </p:cNvPr>
          <p:cNvSpPr/>
          <p:nvPr/>
        </p:nvSpPr>
        <p:spPr>
          <a:xfrm>
            <a:off x="487149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Employees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B482-C08E-47EF-B797-00200237F130}"/>
              </a:ext>
            </a:extLst>
          </p:cNvPr>
          <p:cNvSpPr txBox="1"/>
          <p:nvPr/>
        </p:nvSpPr>
        <p:spPr>
          <a:xfrm>
            <a:off x="127000" y="51114"/>
            <a:ext cx="251632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solidFill>
                  <a:srgbClr val="FFC000"/>
                </a:solidFill>
                <a:effectLst/>
                <a:latin typeface="Harlow Solid Italic" panose="04030604020F02020D02" pitchFamily="82" charset="0"/>
                <a:cs typeface="Gisha" panose="020B0502040204020203" pitchFamily="34" charset="-79"/>
              </a:rPr>
              <a:t>Dunderly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693CBD-7471-49CA-A8EF-E31834670796}"/>
              </a:ext>
            </a:extLst>
          </p:cNvPr>
          <p:cNvSpPr/>
          <p:nvPr/>
        </p:nvSpPr>
        <p:spPr>
          <a:xfrm>
            <a:off x="6605047" y="3349559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Salary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4BD88C-0331-45C3-A84A-C6EDE820535C}"/>
              </a:ext>
            </a:extLst>
          </p:cNvPr>
          <p:cNvSpPr/>
          <p:nvPr/>
        </p:nvSpPr>
        <p:spPr>
          <a:xfrm>
            <a:off x="833859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Vacation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C5D68B-DABB-45C2-AE89-259B741D0CF0}"/>
              </a:ext>
            </a:extLst>
          </p:cNvPr>
          <p:cNvSpPr/>
          <p:nvPr/>
        </p:nvSpPr>
        <p:spPr>
          <a:xfrm>
            <a:off x="487935" y="5473635"/>
            <a:ext cx="1370029" cy="584462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Bahnschrift" panose="020B0502040204020203" pitchFamily="34" charset="0"/>
              </a:rPr>
              <a:t>Payment System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97AE0B-05C2-492C-9FEA-75B71E2D98D3}"/>
              </a:ext>
            </a:extLst>
          </p:cNvPr>
          <p:cNvSpPr/>
          <p:nvPr/>
        </p:nvSpPr>
        <p:spPr>
          <a:xfrm>
            <a:off x="3263344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Payment Interface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924532E4-F1B1-4943-A61A-94C526AAD9F7}"/>
              </a:ext>
            </a:extLst>
          </p:cNvPr>
          <p:cNvSpPr/>
          <p:nvPr/>
        </p:nvSpPr>
        <p:spPr>
          <a:xfrm>
            <a:off x="6605047" y="5127691"/>
            <a:ext cx="1495425" cy="1276350"/>
          </a:xfrm>
          <a:prstGeom prst="flowChartMagneticDisk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Data 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357D3D-8C8C-4816-9FF2-18640665F709}"/>
              </a:ext>
            </a:extLst>
          </p:cNvPr>
          <p:cNvSpPr/>
          <p:nvPr/>
        </p:nvSpPr>
        <p:spPr>
          <a:xfrm>
            <a:off x="10072146" y="5473635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Logging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415DF5-6A26-47E0-A340-5031CA0A9517}"/>
              </a:ext>
            </a:extLst>
          </p:cNvPr>
          <p:cNvSpPr/>
          <p:nvPr/>
        </p:nvSpPr>
        <p:spPr>
          <a:xfrm>
            <a:off x="10072147" y="3363404"/>
            <a:ext cx="1370029" cy="5844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ahnschrift" panose="020B0502040204020203" pitchFamily="34" charset="0"/>
              </a:rPr>
              <a:t>View Service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5AFF940-0783-48BE-AEEF-E917208B9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35" y="1534945"/>
            <a:ext cx="1278873" cy="12788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7D728C-F603-45CA-B6E5-112B0378321B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8739908" y="2371725"/>
            <a:ext cx="2017254" cy="99167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138FD5-791B-4D87-A801-E62426A8E4F8}"/>
              </a:ext>
            </a:extLst>
          </p:cNvPr>
          <p:cNvSpPr txBox="1"/>
          <p:nvPr/>
        </p:nvSpPr>
        <p:spPr>
          <a:xfrm>
            <a:off x="8619541" y="1399337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Users’ Browser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3B0689-9E43-44C2-B965-63CA611C9907}"/>
              </a:ext>
            </a:extLst>
          </p:cNvPr>
          <p:cNvSpPr txBox="1"/>
          <p:nvPr/>
        </p:nvSpPr>
        <p:spPr>
          <a:xfrm>
            <a:off x="9833978" y="2444486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HTML Page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9AD8C2B-684F-4E93-8302-802BF6D4C1A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739908" y="2174382"/>
            <a:ext cx="2340866" cy="117517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68D5B0-0C75-424C-9441-13B935D550E6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7461035" y="2813818"/>
            <a:ext cx="639437" cy="5495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1A5311A-8559-4D13-8CDB-774A15CA8495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8219534" y="2799974"/>
            <a:ext cx="804078" cy="5634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7F98562-A7A9-4783-AD66-0F4543275954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5556512" y="2743793"/>
            <a:ext cx="2224241" cy="60576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2DCE7E3-6A13-4B56-8136-FA2EBB7CD230}"/>
              </a:ext>
            </a:extLst>
          </p:cNvPr>
          <p:cNvSpPr txBox="1"/>
          <p:nvPr/>
        </p:nvSpPr>
        <p:spPr>
          <a:xfrm>
            <a:off x="4730966" y="2813818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REST API / HTTP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57ADD9-8E74-4D7A-8EEF-A1142CFD79DA}"/>
              </a:ext>
            </a:extLst>
          </p:cNvPr>
          <p:cNvSpPr txBox="1"/>
          <p:nvPr/>
        </p:nvSpPr>
        <p:spPr>
          <a:xfrm>
            <a:off x="8722011" y="4758359"/>
            <a:ext cx="242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Queue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9ABB1A-755C-491D-B7A8-3B4B649A7FEA}"/>
              </a:ext>
            </a:extLst>
          </p:cNvPr>
          <p:cNvGrpSpPr/>
          <p:nvPr/>
        </p:nvGrpSpPr>
        <p:grpSpPr>
          <a:xfrm>
            <a:off x="3949742" y="3936376"/>
            <a:ext cx="6723978" cy="1513331"/>
            <a:chOff x="3949742" y="3936376"/>
            <a:chExt cx="6723978" cy="1513331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58826B4-25C7-4C95-8E5E-E3403B7B8CA3}"/>
                </a:ext>
              </a:extLst>
            </p:cNvPr>
            <p:cNvCxnSpPr>
              <a:cxnSpLocks/>
            </p:cNvCxnSpPr>
            <p:nvPr/>
          </p:nvCxnSpPr>
          <p:spPr>
            <a:xfrm>
              <a:off x="907160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7AFF9E-4442-4C91-B577-23116620C262}"/>
                </a:ext>
              </a:extLst>
            </p:cNvPr>
            <p:cNvCxnSpPr>
              <a:cxnSpLocks/>
            </p:cNvCxnSpPr>
            <p:nvPr/>
          </p:nvCxnSpPr>
          <p:spPr>
            <a:xfrm>
              <a:off x="10673720" y="3943427"/>
              <a:ext cx="0" cy="14941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5B02BB-2D30-40B5-B07C-934CA0D6EBAF}"/>
                </a:ext>
              </a:extLst>
            </p:cNvPr>
            <p:cNvCxnSpPr>
              <a:cxnSpLocks/>
            </p:cNvCxnSpPr>
            <p:nvPr/>
          </p:nvCxnSpPr>
          <p:spPr>
            <a:xfrm>
              <a:off x="5586954" y="3936376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3C6A501-3DCC-4481-BBAE-64170502D6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9742" y="4685523"/>
              <a:ext cx="6723978" cy="1503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4D507CB-89F8-4F1E-B360-E9B85C36E898}"/>
                </a:ext>
              </a:extLst>
            </p:cNvPr>
            <p:cNvCxnSpPr>
              <a:cxnSpLocks/>
            </p:cNvCxnSpPr>
            <p:nvPr/>
          </p:nvCxnSpPr>
          <p:spPr>
            <a:xfrm>
              <a:off x="7436260" y="3954664"/>
              <a:ext cx="0" cy="75124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AFA70DE-F89F-43F0-A6A5-2E6E010FD86D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42" y="4700560"/>
              <a:ext cx="0" cy="749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4DDB4E-95F0-4D6E-9329-AB592D968AD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>
            <a:off x="1857964" y="5765866"/>
            <a:ext cx="14053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A0B80FB-D79E-4AD8-B9B1-271278DA2D87}"/>
              </a:ext>
            </a:extLst>
          </p:cNvPr>
          <p:cNvSpPr txBox="1"/>
          <p:nvPr/>
        </p:nvSpPr>
        <p:spPr>
          <a:xfrm>
            <a:off x="2291989" y="5765866"/>
            <a:ext cx="85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715100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7547</TotalTime>
  <Words>7248</Words>
  <Application>Microsoft Office PowerPoint</Application>
  <PresentationFormat>Widescreen</PresentationFormat>
  <Paragraphs>2150</Paragraphs>
  <Slides>264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264</vt:i4>
      </vt:variant>
    </vt:vector>
  </HeadingPairs>
  <TitlesOfParts>
    <vt:vector size="278" baseType="lpstr">
      <vt:lpstr>Aharoni</vt:lpstr>
      <vt:lpstr>Algerian</vt:lpstr>
      <vt:lpstr>Arial</vt:lpstr>
      <vt:lpstr>Bahnschrift</vt:lpstr>
      <vt:lpstr>Bahnschrift SemiBold</vt:lpstr>
      <vt:lpstr>Calibri</vt:lpstr>
      <vt:lpstr>Calibri Light</vt:lpstr>
      <vt:lpstr>Consolas</vt:lpstr>
      <vt:lpstr>Haettenschweiler</vt:lpstr>
      <vt:lpstr>Harlow Solid Italic</vt:lpstr>
      <vt:lpstr>Impact</vt:lpstr>
      <vt:lpstr>Imprint MT Shadow</vt:lpstr>
      <vt:lpstr>Magneto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Memi Lavi</dc:creator>
  <cp:lastModifiedBy>Yordanov, Yordan (Varna) BGR</cp:lastModifiedBy>
  <cp:revision>16</cp:revision>
  <dcterms:created xsi:type="dcterms:W3CDTF">2018-04-15T10:28:18Z</dcterms:created>
  <dcterms:modified xsi:type="dcterms:W3CDTF">2024-01-31T07:34:39Z</dcterms:modified>
</cp:coreProperties>
</file>